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  <p:sldMasterId id="2147483692" r:id="rId4"/>
  </p:sldMasterIdLst>
  <p:notesMasterIdLst>
    <p:notesMasterId r:id="rId19"/>
  </p:notesMasterIdLst>
  <p:sldIdLst>
    <p:sldId id="277" r:id="rId5"/>
    <p:sldId id="278" r:id="rId6"/>
    <p:sldId id="274" r:id="rId7"/>
    <p:sldId id="275" r:id="rId8"/>
    <p:sldId id="276" r:id="rId9"/>
    <p:sldId id="256" r:id="rId10"/>
    <p:sldId id="257" r:id="rId11"/>
    <p:sldId id="260" r:id="rId12"/>
    <p:sldId id="259" r:id="rId13"/>
    <p:sldId id="273" r:id="rId14"/>
    <p:sldId id="270" r:id="rId15"/>
    <p:sldId id="268" r:id="rId16"/>
    <p:sldId id="279" r:id="rId17"/>
    <p:sldId id="280" r:id="rId18"/>
  </p:sldIdLst>
  <p:sldSz cx="13004800" cy="9753600"/>
  <p:notesSz cx="13004800" cy="9753600"/>
  <p:defaultTextStyle>
    <a:defPPr>
      <a:defRPr lang="en-US"/>
    </a:defPPr>
    <a:lvl1pPr marL="0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3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9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4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4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ded Ben Dov" initials="OB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1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780BC-05DA-412B-BE25-804B5FB3E1FA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3357F-F9BB-4017-BBDA-3C8FAE0C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13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319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424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534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Moderator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56623" indent="-4063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25575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7580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2603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C6BE34-AC9F-4099-B4A6-6720E577C35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56623" indent="-4063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25575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7580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2603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5C310F3-D872-4ACD-826D-1DD991DCE2FE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Moderator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56623" indent="-4063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25575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7580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2603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AA4082-46CA-40B3-8DE9-A7834615A65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Moderator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56623" indent="-4063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25575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7580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2603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D2BC60E-5C8F-42D4-932D-3055C469B684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RP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56623" indent="-4063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25575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7580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2603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FA70854-E993-4042-B3BC-BAB95FD62A92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RP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56623" indent="-4063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25575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7580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26034" indent="-325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ED837B4-9243-41FB-8649-23A171EC7F75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22"/>
            <a:ext cx="11054080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6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9"/>
            <a:ext cx="5746045" cy="1017394"/>
          </a:xfrm>
        </p:spPr>
        <p:txBody>
          <a:bodyPr lIns="208034" anchor="ctr"/>
          <a:lstStyle>
            <a:lvl1pPr marL="0" indent="0">
              <a:buNone/>
              <a:defRPr sz="3300" b="1" cap="all" baseline="0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1" y="2416339"/>
            <a:ext cx="5748302" cy="1017394"/>
          </a:xfrm>
        </p:spPr>
        <p:txBody>
          <a:bodyPr lIns="208034" anchor="ctr"/>
          <a:lstStyle>
            <a:lvl1pPr marL="0" indent="0">
              <a:buNone/>
              <a:defRPr sz="3300" b="1" cap="all" baseline="0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1" y="3483750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C491-2FFC-48C3-B44C-511A2E84C092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5CD1-FAB5-4661-87C5-ABB339360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32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A0D3-DDAD-4E05-A732-EAE1F427EDC4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76E3-5D70-4BB4-8360-89EA0E8C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77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E7EE-7FB5-44C7-A551-6A2845F3FE7E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0C05-60FB-4B7B-8851-A27716A91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11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4061749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9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lIns="104014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34" y="2479124"/>
            <a:ext cx="8420467" cy="648374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1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25AC-A0B3-447A-88C3-989FA9E4FF6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0EE6-E866-4D5B-BBB5-D7CAA7F1D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3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1749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9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104014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65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34809" y="1663983"/>
            <a:ext cx="3587610" cy="286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EB0A-4312-4233-9814-5830DAFDB04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871" y="1663983"/>
            <a:ext cx="7387449" cy="286737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114" y="1663983"/>
            <a:ext cx="1043093" cy="286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0A0D-AB44-400A-B78E-D96AEB25A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22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D4E7-8B62-4D82-A914-580CC52582A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B021-447C-4642-B642-DD17D978D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198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9385589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9455573" y="0"/>
            <a:ext cx="3576320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5"/>
            <a:ext cx="2709333" cy="832216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500"/>
            <a:ext cx="8561493" cy="8322169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F256-C7E4-4678-916F-89C3D061EB23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87" y="9069500"/>
            <a:ext cx="5457048" cy="5192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1585-3631-41E0-BA3D-B3C506AC3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05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96D0-C408-4C71-B7B0-EB8DA1543E9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4C65-F5B9-40F1-A976-E02F4DD9C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1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13004800" cy="730391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7292622"/>
            <a:ext cx="13004800" cy="6547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tIns="0" bIns="0" anchor="t"/>
          <a:lstStyle>
            <a:lvl1pPr algn="l">
              <a:defRPr sz="6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9043" tIns="0" rIns="65017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97D430-ABF6-458C-8DB5-81361DE113D6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CA4B32-5E27-46B7-B269-27B11009D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8052-D2FA-4910-A67A-B68547F4D885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AEBA-A7CC-4BD2-80C9-04445604F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46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59806" y="7607301"/>
            <a:ext cx="838199" cy="69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13004800" cy="370049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3700502"/>
            <a:ext cx="13004800" cy="654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4"/>
            <a:ext cx="11396540" cy="2327859"/>
          </a:xfrm>
        </p:spPr>
        <p:txBody>
          <a:bodyPr tIns="0" rIns="130032" bIns="0" anchor="b"/>
          <a:lstStyle>
            <a:lvl1pPr algn="l">
              <a:defRPr sz="6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90" y="2600960"/>
            <a:ext cx="11409545" cy="975360"/>
          </a:xfrm>
        </p:spPr>
        <p:txBody>
          <a:bodyPr lIns="208054" tIns="0" rIns="65017" bIns="0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F3BE6-DD4B-4AE0-AA34-2204B2B56E15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F3917-8ABE-4682-A9C2-08F74CD6C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8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30032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EBC3-04A0-47E8-84DA-201915359A7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3E7C-9162-46F6-B40E-5BF7F03F9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1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9"/>
            <a:ext cx="5746045" cy="1017394"/>
          </a:xfrm>
        </p:spPr>
        <p:txBody>
          <a:bodyPr lIns="208054" anchor="ctr"/>
          <a:lstStyle>
            <a:lvl1pPr marL="0" indent="0">
              <a:buNone/>
              <a:defRPr sz="3300" b="1" cap="all" baseline="0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1" y="2416339"/>
            <a:ext cx="5748302" cy="1017394"/>
          </a:xfrm>
        </p:spPr>
        <p:txBody>
          <a:bodyPr lIns="208054" anchor="ctr"/>
          <a:lstStyle>
            <a:lvl1pPr marL="0" indent="0">
              <a:buNone/>
              <a:defRPr sz="3300" b="1" cap="all" baseline="0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1" y="3483750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C491-2FFC-48C3-B44C-511A2E84C092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5CD1-FAB5-4661-87C5-ABB339360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28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A0D3-DDAD-4E05-A732-EAE1F427EDC4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76E3-5D70-4BB4-8360-89EA0E8C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736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E7EE-7FB5-44C7-A551-6A2845F3FE7E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0C05-60FB-4B7B-8851-A27716A91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9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4061746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6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lIns="104025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32" y="2479124"/>
            <a:ext cx="8420467" cy="648374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1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25AC-A0B3-447A-88C3-989FA9E4FF6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0EE6-E866-4D5B-BBB5-D7CAA7F1D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99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1746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6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104025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62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34809" y="1663983"/>
            <a:ext cx="3587610" cy="286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EB0A-4312-4233-9814-5830DAFDB04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871" y="1663983"/>
            <a:ext cx="7387449" cy="286737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111" y="1663983"/>
            <a:ext cx="1043093" cy="286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0A0D-AB44-400A-B78E-D96AEB25A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1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D4E7-8B62-4D82-A914-580CC52582A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B021-447C-4642-B642-DD17D978D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413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9385586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9455573" y="0"/>
            <a:ext cx="3576320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3"/>
            <a:ext cx="2709333" cy="832216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497"/>
            <a:ext cx="8561493" cy="8322169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F256-C7E4-4678-916F-89C3D061EB23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87" y="9069498"/>
            <a:ext cx="5457048" cy="5192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1585-3631-41E0-BA3D-B3C506AC3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46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96D0-C408-4C71-B7B0-EB8DA1543E9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4C65-F5B9-40F1-A976-E02F4DD9C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8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3004800" cy="730391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7292622"/>
            <a:ext cx="13004800" cy="6547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tIns="0" bIns="0" anchor="t"/>
          <a:lstStyle>
            <a:lvl1pPr algn="l">
              <a:defRPr sz="6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9060" tIns="0" rIns="65023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A88067-1036-49FF-A128-3F8006A44E7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E102A2-ADE1-41E5-9ED2-6736BC6AB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583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09E1-9FC5-4648-ABF6-42063E3E13F1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3E79-623F-47AE-93B2-CA3B3EAE0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317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3004800" cy="370049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3700499"/>
            <a:ext cx="13004800" cy="654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3"/>
            <a:ext cx="11396540" cy="2327859"/>
          </a:xfrm>
        </p:spPr>
        <p:txBody>
          <a:bodyPr tIns="0" rIns="130046" bIns="0" anchor="b"/>
          <a:lstStyle>
            <a:lvl1pPr algn="l">
              <a:defRPr sz="6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89" y="2600960"/>
            <a:ext cx="11409545" cy="975360"/>
          </a:xfrm>
        </p:spPr>
        <p:txBody>
          <a:bodyPr lIns="208074" tIns="0" rIns="65023" bIns="0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B7AC50-1915-44FF-8E29-55FF4BAF747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D893CF-714C-4F7B-95B5-2397F24F5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457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30046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C012-0E6B-43DB-8B2A-504BD76C56DF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F713-D950-459D-8CC7-04C1B8060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89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9"/>
            <a:ext cx="5746045" cy="1017394"/>
          </a:xfrm>
        </p:spPr>
        <p:txBody>
          <a:bodyPr lIns="208074" anchor="ctr"/>
          <a:lstStyle>
            <a:lvl1pPr marL="0" indent="0">
              <a:buNone/>
              <a:defRPr sz="3300" b="1" cap="all" baseline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1" y="2416339"/>
            <a:ext cx="5748302" cy="1017394"/>
          </a:xfrm>
        </p:spPr>
        <p:txBody>
          <a:bodyPr lIns="208074" anchor="ctr"/>
          <a:lstStyle>
            <a:lvl1pPr marL="0" indent="0">
              <a:buNone/>
              <a:defRPr sz="3300" b="1" cap="all" baseline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1" y="3483750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CDB0-472E-417E-9B79-B420BD72611C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A56-AAD5-45D7-8D82-CD68ACB79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755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DBD1-4659-4C9C-97A3-08D2EA681900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C6D4-88CD-42CD-AE92-1C83ED7EA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104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8B8E-A810-45DD-BB22-1F9C155B02CD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2F40-95DB-4E2A-814F-723011BA6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28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4061744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4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lIns="104037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29" y="2479124"/>
            <a:ext cx="8420467" cy="648374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1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C6DF-1A1B-49FD-8491-6C0C044A9C19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87AF-EF4F-45D3-AC47-011CFC7D9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089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174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104037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59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34809" y="1663983"/>
            <a:ext cx="3587610" cy="286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EA77-4340-4B22-B9E2-A2509A06541B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871" y="1663983"/>
            <a:ext cx="7387449" cy="286737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108" y="1663983"/>
            <a:ext cx="1043093" cy="286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0CB1-5933-4780-8076-645191CB8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9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2358-53F0-4CC7-91EE-09B105AD30C9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D882-1AC5-4D53-86BA-446CCCAB3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86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938558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9455573" y="0"/>
            <a:ext cx="3576320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0"/>
            <a:ext cx="2709333" cy="832216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494"/>
            <a:ext cx="8561493" cy="8322169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FA65-D46F-4D23-841B-D537AA89DD4B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86" y="9069495"/>
            <a:ext cx="5457048" cy="5192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0B69-E7EA-49F9-A2F2-077DEEFC7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06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E63C-3EB3-47F8-8797-DAC259F131FF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3F10-3B74-4888-8919-0E70C961B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1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13004800" cy="730391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7292622"/>
            <a:ext cx="13004800" cy="6547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tIns="0" bIns="0" anchor="t"/>
          <a:lstStyle>
            <a:lvl1pPr algn="l">
              <a:defRPr sz="6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9026" tIns="0" rIns="65010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5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97D430-ABF6-458C-8DB5-81361DE113D6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CA4B32-5E27-46B7-B269-27B11009D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45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8052-D2FA-4910-A67A-B68547F4D885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AEBA-A7CC-4BD2-80C9-04445604F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78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13004800" cy="370049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3700505"/>
            <a:ext cx="13004800" cy="654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4"/>
            <a:ext cx="11396540" cy="2327859"/>
          </a:xfrm>
        </p:spPr>
        <p:txBody>
          <a:bodyPr tIns="0" rIns="130019" bIns="0" anchor="b"/>
          <a:lstStyle>
            <a:lvl1pPr algn="l">
              <a:defRPr sz="6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90" y="2600960"/>
            <a:ext cx="11409545" cy="975360"/>
          </a:xfrm>
        </p:spPr>
        <p:txBody>
          <a:bodyPr lIns="208034" tIns="0" rIns="65010" bIns="0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500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4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5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6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F3BE6-DD4B-4AE0-AA34-2204B2B56E15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F3917-8ABE-4682-A9C2-08F74CD6C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0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30019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EBC3-04A0-47E8-84DA-201915359A7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3E7C-9162-46F6-B40E-5BF7F03F9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721" y="1270000"/>
            <a:ext cx="12405356" cy="3018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6" y="2243328"/>
            <a:ext cx="11704319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8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3" indent="-228553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8" indent="-228553" algn="l" defTabSz="91421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3" algn="l" defTabSz="91421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5" indent="-228553" algn="l" defTabSz="91421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9" indent="-228553" algn="l" defTabSz="91421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3" algn="l" defTabSz="91421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91421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91421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91421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3289"/>
            <a:ext cx="13004800" cy="6321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2"/>
            <a:ext cx="13004800" cy="203877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8"/>
            <a:ext cx="11704320" cy="1779129"/>
          </a:xfrm>
          <a:prstGeom prst="rect">
            <a:avLst/>
          </a:prstGeom>
        </p:spPr>
        <p:txBody>
          <a:bodyPr vert="horz" lIns="130019" tIns="65010" rIns="65010" bIns="6501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524196"/>
            <a:ext cx="11704320" cy="65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011" tIns="130019" rIns="130019" bIns="65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vert="horz" wrap="square" lIns="156024" tIns="65010" rIns="6501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37DEB-F139-4672-A97F-2F315AF2A68F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4692" y="9211733"/>
            <a:ext cx="7834489" cy="390596"/>
          </a:xfrm>
          <a:prstGeom prst="rect">
            <a:avLst/>
          </a:prstGeom>
        </p:spPr>
        <p:txBody>
          <a:bodyPr vert="horz" wrap="square" lIns="65010" tIns="65010" rIns="6501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202" y="9211733"/>
            <a:ext cx="1043093" cy="390596"/>
          </a:xfrm>
          <a:prstGeom prst="rect">
            <a:avLst/>
          </a:prstGeom>
        </p:spPr>
        <p:txBody>
          <a:bodyPr vert="horz" wrap="square" lIns="130019" tIns="65010" rIns="130019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6E9FB-FAA5-4436-B061-A756E150A697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5pPr>
      <a:lvl6pPr marL="650096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6pPr>
      <a:lvl7pPr marL="1300192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7pPr>
      <a:lvl8pPr marL="1950291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8pPr>
      <a:lvl9pPr marL="2600387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623010" indent="-45371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38348" indent="-3882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415315" indent="-325047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077" indent="-259587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037" indent="-259587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346" indent="-26003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87" indent="-26003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429" indent="-26003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2472" indent="-26003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3289"/>
            <a:ext cx="13004800" cy="6321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2"/>
            <a:ext cx="13004800" cy="203877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8"/>
            <a:ext cx="11704320" cy="1779129"/>
          </a:xfrm>
          <a:prstGeom prst="rect">
            <a:avLst/>
          </a:prstGeom>
        </p:spPr>
        <p:txBody>
          <a:bodyPr vert="horz" lIns="130032" tIns="65017" rIns="65017" bIns="65017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524196"/>
            <a:ext cx="11704320" cy="65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019" tIns="130032" rIns="130032" bIns="65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vert="horz" wrap="square" lIns="156040" tIns="65017" rIns="65017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defTabSz="914307" fontAlgn="base">
              <a:spcBef>
                <a:spcPct val="0"/>
              </a:spcBef>
              <a:spcAft>
                <a:spcPct val="0"/>
              </a:spcAft>
              <a:defRPr/>
            </a:pPr>
            <a:fld id="{0D237DEB-F139-4672-A97F-2F315AF2A68F}" type="datetimeFigureOut">
              <a:rPr lang="en-US" smtClean="0">
                <a:cs typeface="Arial" charset="0"/>
              </a:rPr>
              <a:pPr defTabSz="914307"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4689" y="9211733"/>
            <a:ext cx="7834489" cy="390596"/>
          </a:xfrm>
          <a:prstGeom prst="rect">
            <a:avLst/>
          </a:prstGeom>
        </p:spPr>
        <p:txBody>
          <a:bodyPr vert="horz" wrap="square" lIns="65017" tIns="65017" rIns="65017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199" y="9211733"/>
            <a:ext cx="1043093" cy="390596"/>
          </a:xfrm>
          <a:prstGeom prst="rect">
            <a:avLst/>
          </a:prstGeom>
        </p:spPr>
        <p:txBody>
          <a:bodyPr vert="horz" wrap="square" lIns="130032" tIns="65017" rIns="130032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defTabSz="914307" fontAlgn="base">
              <a:spcBef>
                <a:spcPct val="0"/>
              </a:spcBef>
              <a:spcAft>
                <a:spcPct val="0"/>
              </a:spcAft>
              <a:defRPr/>
            </a:pPr>
            <a:fld id="{60F6E9FB-FAA5-4436-B061-A756E150A697}" type="slidenum">
              <a:rPr lang="en-US" altLang="en-US" smtClean="0">
                <a:cs typeface="Arial" charset="0"/>
              </a:rPr>
              <a:pPr defTabSz="9143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5pPr>
      <a:lvl6pPr marL="650164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6pPr>
      <a:lvl7pPr marL="1300326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7pPr>
      <a:lvl8pPr marL="1950490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8pPr>
      <a:lvl9pPr marL="2600653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623074" indent="-453761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38456" indent="-3882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415460" indent="-325081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254" indent="-259614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245" indent="-259614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82" indent="-260066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653" indent="-260066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25" indent="-260066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2796" indent="-260066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3289"/>
            <a:ext cx="13004800" cy="6321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3004800" cy="203877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779129"/>
          </a:xfrm>
          <a:prstGeom prst="rect">
            <a:avLst/>
          </a:prstGeom>
        </p:spPr>
        <p:txBody>
          <a:bodyPr vert="horz" lIns="130046" tIns="65023" rIns="65023" bIns="65023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524196"/>
            <a:ext cx="11704320" cy="65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028" tIns="130046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vert="horz" wrap="square" lIns="156055" tIns="65023" rIns="65023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BC6DFD6-BFCC-4CA5-B365-B767E41559C2}" type="datetimeFigureOut">
              <a:rPr lang="en-US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4686" y="9211733"/>
            <a:ext cx="7834489" cy="390596"/>
          </a:xfrm>
          <a:prstGeom prst="rect">
            <a:avLst/>
          </a:prstGeom>
        </p:spPr>
        <p:txBody>
          <a:bodyPr vert="horz" wrap="square" lIns="65023" tIns="65023" rIns="65023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196" y="9211733"/>
            <a:ext cx="1043093" cy="390596"/>
          </a:xfrm>
          <a:prstGeom prst="rect">
            <a:avLst/>
          </a:prstGeom>
        </p:spPr>
        <p:txBody>
          <a:bodyPr vert="horz" wrap="square" lIns="130046" tIns="65023" rIns="130046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1F2EA3-44C3-422D-8A7A-197D4E7EB1C3}" type="slidenum">
              <a:rPr lang="en-US" altLang="en-US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5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623137" indent="-453807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38562" indent="-38833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415605" indent="-325115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431" indent="-259641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453" indent="-259641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818" indent="-260092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260092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7020" indent="-260092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122" indent="-260092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sesame.phone_nougat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hai@sesame-enable.com" TargetMode="External"/><Relationship Id="rId2" Type="http://schemas.openxmlformats.org/officeDocument/2006/relationships/hyperlink" Target="http://www.sesame-enable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tel:301458199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14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www.youtube.com/watch?v=EWC6iis--kY&amp;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5120" y="390598"/>
            <a:ext cx="12354560" cy="1625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0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Technical Assistance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33495" y="2600960"/>
            <a:ext cx="12137813" cy="606890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Please be aware that due to the demands of moderating the webinar we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are not able to respond to individual requests for technical support 30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minutes prior to and during the webinar presentation. If you experience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technical difficulties during this time, you can join us by teleconference.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Thank you! </a:t>
            </a:r>
          </a:p>
          <a:p>
            <a:pPr>
              <a:buFont typeface="Wingdings 2" pitchFamily="18" charset="2"/>
              <a:buNone/>
            </a:pPr>
            <a:endParaRPr lang="en-US" altLang="en-US" sz="2800" b="1" dirty="0">
              <a:latin typeface="Arial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Teleconference Line to listen: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Toll-free number: 1-888-453-4221</a:t>
            </a:r>
          </a:p>
          <a:p>
            <a:pPr>
              <a:buFont typeface="Wingdings 2" pitchFamily="18" charset="2"/>
              <a:buNone/>
            </a:pPr>
            <a:endParaRPr lang="en-US" altLang="en-US" sz="2800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PARTICIPANT ACCESS CODE: </a:t>
            </a:r>
            <a:r>
              <a:rPr lang="en-US" altLang="en-US" sz="2800" dirty="0">
                <a:latin typeface="Arial" charset="0"/>
                <a:cs typeface="Times New Roman" pitchFamily="18" charset="0"/>
              </a:rPr>
              <a:t>860544</a:t>
            </a:r>
            <a:endParaRPr lang="en-US" altLang="en-US" sz="2800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9460" name="Picture 6" descr="Logo of Ability Tools http://www.abilitytools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75" y="8243147"/>
            <a:ext cx="2871893" cy="12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EC7AB3-1214-4A6B-AE9E-249C1C9EB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1524006"/>
            <a:ext cx="11054080" cy="3547871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00818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877788" y="362171"/>
            <a:ext cx="65" cy="23596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endParaRPr lang="en-CA" sz="8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9200"/>
              </a:lnSpc>
            </a:pPr>
            <a:endParaRPr lang="en-CA" sz="8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8202" y="1828800"/>
            <a:ext cx="5472112" cy="193899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endParaRPr lang="en-US" sz="60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en-US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Gary Fisher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402" y="8001001"/>
            <a:ext cx="6172198" cy="1015663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  Alex </a:t>
            </a:r>
            <a:r>
              <a:rPr lang="en-US" sz="6000" dirty="0" err="1">
                <a:latin typeface="Arial Rounded MT Bold" panose="020F0704030504030204" pitchFamily="34" charset="0"/>
                <a:cs typeface="Aharoni" panose="02010803020104030203" pitchFamily="2" charset="-79"/>
              </a:rPr>
              <a:t>Fridman</a:t>
            </a:r>
            <a:endParaRPr lang="en-US" sz="60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558805" y="69344"/>
            <a:ext cx="65" cy="23596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endParaRPr lang="en-CA" sz="8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9200"/>
              </a:lnSpc>
            </a:pPr>
            <a:endParaRPr lang="en-CA" sz="80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6769B7-365A-4392-A105-9D87893C2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2" y="1455658"/>
            <a:ext cx="6019800" cy="6324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598AC8-678E-4DC2-9D14-B26AE40A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39" y="4953001"/>
            <a:ext cx="5516561" cy="46482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F27CB5D6-07EA-4B0C-9E7B-F72220AA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429" y="76200"/>
            <a:ext cx="8135945" cy="1179810"/>
          </a:xfr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Sesame’s Impact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A002AB-BA5D-401B-AF10-78BABDC4A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191" y="193713"/>
            <a:ext cx="884149" cy="12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409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092702" y="1651003"/>
            <a:ext cx="6286529" cy="7437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4"/>
              </a:lnSpc>
            </a:pPr>
            <a:r>
              <a:rPr lang="en-CA" sz="2600" i="1" dirty="0">
                <a:solidFill>
                  <a:srgbClr val="000000"/>
                </a:solidFill>
                <a:latin typeface="Arial Italic"/>
                <a:cs typeface="Arial Italic"/>
              </a:rPr>
              <a:t>“Finally, FINALLY someone has developed</a:t>
            </a:r>
          </a:p>
          <a:p>
            <a:pPr>
              <a:lnSpc>
                <a:spcPts val="2874"/>
              </a:lnSpc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92700" y="2032002"/>
            <a:ext cx="6758261" cy="7437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4"/>
              </a:lnSpc>
            </a:pPr>
            <a:r>
              <a:rPr lang="en-CA" sz="2600" i="1" dirty="0">
                <a:solidFill>
                  <a:srgbClr val="000000"/>
                </a:solidFill>
                <a:latin typeface="Arial Italic"/>
                <a:cs typeface="Arial Italic"/>
              </a:rPr>
              <a:t>a truly hands-free smartphone that I can use.”</a:t>
            </a:r>
          </a:p>
          <a:p>
            <a:pPr>
              <a:lnSpc>
                <a:spcPts val="2874"/>
              </a:lnSpc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89401" y="4629680"/>
            <a:ext cx="4826000" cy="23596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r>
              <a:rPr lang="en-CA" sz="7500" spc="-10" dirty="0">
                <a:solidFill>
                  <a:srgbClr val="000000"/>
                </a:solidFill>
                <a:latin typeface="Arial"/>
                <a:cs typeface="Arial"/>
              </a:rPr>
              <a:t>Thank You</a:t>
            </a:r>
          </a:p>
          <a:p>
            <a:pPr>
              <a:lnSpc>
                <a:spcPts val="9200"/>
              </a:lnSpc>
            </a:pPr>
            <a:endParaRPr lang="en-CA" sz="80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8001" y="8928103"/>
            <a:ext cx="3653244" cy="7437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4"/>
              </a:lnSpc>
            </a:pP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shai@sesame-enable.com</a:t>
            </a:r>
          </a:p>
          <a:p>
            <a:pPr>
              <a:lnSpc>
                <a:spcPts val="2874"/>
              </a:lnSpc>
            </a:pPr>
            <a:endParaRPr lang="en-CA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78903" y="8877301"/>
            <a:ext cx="351121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164E86"/>
                </a:solidFill>
                <a:latin typeface="Arial"/>
                <a:cs typeface="Arial"/>
              </a:rPr>
              <a:t>www.sesame-enable.com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164E86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8" y="7343802"/>
            <a:ext cx="3943350" cy="1152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B9DBB7-4F9C-4F5E-A881-7C5CF67660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191" y="193713"/>
            <a:ext cx="884149" cy="12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4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5120" y="390598"/>
            <a:ext cx="12354560" cy="1625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0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Recorded Webinar Training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3495" y="2709333"/>
            <a:ext cx="12137813" cy="5743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This webinar training has been recorded.  Please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allow 7-14 business days for the edited version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be available and posted on Ability Tools AT Training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Library Web Page, Vimeo, and YouTube Channel.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400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You will receive an email with links to access the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recorded webinar training, presentation material,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and transcript.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400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4580" name="Picture 6" descr="Logo of Ability Tools http://www.abilitytools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75" y="8243147"/>
            <a:ext cx="2871893" cy="12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5120" y="390598"/>
            <a:ext cx="12354560" cy="1625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0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Webinar Evaluation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33495" y="2709333"/>
            <a:ext cx="12137813" cy="5743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We would appreciate if you would share your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experience with us by completing a survey at the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end of this webinar. Your feedback is highly valued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and participation is greatly appreciated for our future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webinar opportunities. When you exit the webinar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platform a pop-up training survey window will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>
                <a:latin typeface="Arial" charset="0"/>
                <a:ea typeface="ＭＳ Ｐゴシック" pitchFamily="34" charset="-128"/>
                <a:cs typeface="Arial" charset="0"/>
              </a:rPr>
              <a:t>appear.</a:t>
            </a:r>
            <a:endParaRPr lang="en-US" altLang="en-US" sz="2800">
              <a:solidFill>
                <a:srgbClr val="FFFF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n-US" sz="400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5604" name="Picture 6" descr="Logo of Ability Tools http://www.abilitytools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75" y="8243147"/>
            <a:ext cx="2871893" cy="12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240" y="975360"/>
            <a:ext cx="11487573" cy="173397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300" dirty="0">
                <a:latin typeface="Arial" pitchFamily="34" charset="0"/>
                <a:cs typeface="Arial" pitchFamily="34" charset="0"/>
              </a:rPr>
              <a:t>Open Sesame! – A Touch-Free App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44783" y="7554525"/>
            <a:ext cx="12029440" cy="20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3003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700">
                <a:solidFill>
                  <a:srgbClr val="000000"/>
                </a:solidFill>
              </a:rPr>
              <a:t>This webinar training is provided by Ability Tools and California Foundation for Independent Living Centers</a:t>
            </a:r>
          </a:p>
          <a:p>
            <a:pPr algn="ctr" defTabSz="1300326" fontAlgn="base">
              <a:lnSpc>
                <a:spcPct val="150000"/>
              </a:lnSpc>
              <a:spcBef>
                <a:spcPct val="0"/>
              </a:spcBef>
              <a:spcAft>
                <a:spcPts val="2560"/>
              </a:spcAft>
            </a:pPr>
            <a:r>
              <a:rPr lang="en-US" altLang="en-US" sz="1700">
                <a:solidFill>
                  <a:srgbClr val="000000"/>
                </a:solidFill>
              </a:rPr>
              <a:t> in partnership with the Department of Rehabilitation.</a:t>
            </a:r>
          </a:p>
          <a:p>
            <a:pPr algn="ctr" defTabSz="13003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700">
                <a:solidFill>
                  <a:srgbClr val="000000"/>
                </a:solidFill>
              </a:rPr>
              <a:t>© 2017 – Ability Tools– All rights reserved</a:t>
            </a:r>
          </a:p>
          <a:p>
            <a:pPr algn="ctr" defTabSz="13003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700">
                <a:solidFill>
                  <a:srgbClr val="000000"/>
                </a:solidFill>
              </a:rPr>
              <a:t>Ability Tools materials may be reproduced for non-commercial purposes provided their source is identified.</a:t>
            </a:r>
          </a:p>
        </p:txBody>
      </p:sp>
      <p:pic>
        <p:nvPicPr>
          <p:cNvPr id="20484" name="Picture 6" descr="Logo of California Foundation for Independent Living Centers (CFILC) http://www.cfilc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573" y="7911258"/>
            <a:ext cx="975360" cy="10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3495" y="3576320"/>
            <a:ext cx="12137813" cy="3467947"/>
          </a:xfrm>
          <a:prstGeom prst="rect">
            <a:avLst/>
          </a:prstGeom>
        </p:spPr>
        <p:txBody>
          <a:bodyPr lIns="130025" tIns="0" rIns="65013" bIns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defTabSz="1300326" fontAlgn="base">
              <a:spcBef>
                <a:spcPct val="0"/>
              </a:spcBef>
              <a:spcAft>
                <a:spcPts val="853"/>
              </a:spcAft>
              <a:defRPr/>
            </a:pPr>
            <a:r>
              <a:rPr lang="en-US" sz="3600" b="1" dirty="0">
                <a:solidFill>
                  <a:srgbClr val="FFC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 defTabSz="1300326" fontAlgn="base">
              <a:spcBef>
                <a:spcPct val="0"/>
              </a:spcBef>
              <a:spcAft>
                <a:spcPts val="853"/>
              </a:spcAft>
              <a:defRPr/>
            </a:pP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00326" fontAlgn="base">
              <a:spcBef>
                <a:spcPct val="0"/>
              </a:spcBef>
              <a:spcAft>
                <a:spcPts val="853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Shai Eilat, Head of Sesame Enable’s U.S. Operations</a:t>
            </a:r>
          </a:p>
          <a:p>
            <a:pPr algn="ctr" defTabSz="1300326" fontAlgn="base">
              <a:spcBef>
                <a:spcPct val="0"/>
              </a:spcBef>
              <a:spcAft>
                <a:spcPts val="853"/>
              </a:spcAft>
              <a:defRPr/>
            </a:pP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00326" fontAlgn="base">
              <a:spcBef>
                <a:spcPct val="0"/>
              </a:spcBef>
              <a:spcAft>
                <a:spcPts val="853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July 2nd: 2:00 PM – 3:00 PM PST</a:t>
            </a:r>
          </a:p>
        </p:txBody>
      </p:sp>
      <p:pic>
        <p:nvPicPr>
          <p:cNvPr id="20486" name="Picture 6" descr="Logo of Ability Tools http://www.abilitytools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" y="7931574"/>
            <a:ext cx="2438400" cy="10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5120" y="390598"/>
            <a:ext cx="12354560" cy="1625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Webinar Logistics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33495" y="2275840"/>
            <a:ext cx="12137813" cy="606890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altLang="en-US" sz="37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Audio can be accessed through the webinar platform or teleconference. </a:t>
            </a:r>
          </a:p>
          <a:p>
            <a:pPr eaLnBrk="1" hangingPunct="1">
              <a:defRPr/>
            </a:pPr>
            <a:r>
              <a:rPr lang="en-US" altLang="en-US" sz="37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Webinar Audio – To set up audio, select the Audio Setup Wizard Icon     or Tools&gt;Audio&gt;Audio Setup wizard. If you have a microphone, use the talk button to speak                   (located below the audio/video screen) during Q&amp;A. </a:t>
            </a:r>
          </a:p>
          <a:p>
            <a:pPr eaLnBrk="1" hangingPunct="1">
              <a:defRPr/>
            </a:pPr>
            <a:r>
              <a:rPr lang="en-US" altLang="en-US" sz="37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Teleconference – Switch to the teleconference by selecting the teleconference icon     and calling in:</a:t>
            </a:r>
          </a:p>
          <a:p>
            <a:pPr marL="568803" lvl="1" indent="0" eaLnBrk="1" hangingPunct="1">
              <a:buNone/>
              <a:defRPr/>
            </a:pPr>
            <a:r>
              <a:rPr lang="en-US" altLang="en-US" sz="31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Toll-free number: 1-888-453-4221</a:t>
            </a:r>
          </a:p>
          <a:p>
            <a:pPr lvl="1">
              <a:buFont typeface="Wingdings 2" pitchFamily="18" charset="2"/>
              <a:buNone/>
              <a:defRPr/>
            </a:pPr>
            <a:r>
              <a:rPr lang="en-US" altLang="en-US" sz="31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PARTICIPANT ACCESS CODE: </a:t>
            </a: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860544</a:t>
            </a:r>
            <a:endParaRPr lang="en-US" altLang="en-US" sz="31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eaLnBrk="1" hangingPunct="1">
              <a:buFont typeface="Wingdings 2" pitchFamily="18" charset="2"/>
              <a:buNone/>
              <a:defRPr/>
            </a:pPr>
            <a:endParaRPr lang="en-US" altLang="en-US" sz="2300" dirty="0">
              <a:solidFill>
                <a:srgbClr val="FFFF00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en-US" sz="2800" dirty="0">
                <a:latin typeface="Arial" charset="0"/>
                <a:ea typeface="ＭＳ Ｐゴシック" pitchFamily="34" charset="-128"/>
              </a:rPr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en-US" sz="2800" dirty="0">
              <a:ea typeface="ＭＳ Ｐゴシック" pitchFamily="34" charset="-128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97" y="4226560"/>
            <a:ext cx="433493" cy="4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44" y="7170710"/>
            <a:ext cx="365760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18" y="5457058"/>
            <a:ext cx="2316480" cy="3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Webinar Logistics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700">
                <a:latin typeface="Arial" charset="0"/>
                <a:ea typeface="ＭＳ Ｐゴシック" pitchFamily="34" charset="-128"/>
              </a:rPr>
              <a:t>If you’re on the teleconference line, please mute your line by pressing star (*) 6.</a:t>
            </a:r>
          </a:p>
          <a:p>
            <a:pPr eaLnBrk="1" hangingPunct="1"/>
            <a:r>
              <a:rPr lang="en-US" altLang="en-US" sz="3700">
                <a:latin typeface="Arial" charset="0"/>
                <a:ea typeface="ＭＳ Ｐゴシック" pitchFamily="34" charset="-128"/>
              </a:rPr>
              <a:t>Please DO NOT put your line on hold, as it will create a background music.  </a:t>
            </a:r>
          </a:p>
          <a:p>
            <a:pPr eaLnBrk="1" hangingPunct="1"/>
            <a:r>
              <a:rPr lang="en-US" altLang="en-US" sz="3700">
                <a:latin typeface="Arial" charset="0"/>
                <a:ea typeface="ＭＳ Ｐゴシック" pitchFamily="34" charset="-128"/>
              </a:rPr>
              <a:t>During the Q&amp;A, press star (*) 6 to unmute your  line</a:t>
            </a:r>
            <a:endParaRPr lang="en-US" altLang="en-US" sz="3700"/>
          </a:p>
        </p:txBody>
      </p:sp>
    </p:spTree>
    <p:extLst>
      <p:ext uri="{BB962C8B-B14F-4D97-AF65-F5344CB8AC3E}">
        <p14:creationId xmlns:p14="http://schemas.microsoft.com/office/powerpoint/2010/main" val="399312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5120" y="390598"/>
            <a:ext cx="12354560" cy="1625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000" dirty="0">
                <a:latin typeface="Arial" charset="0"/>
                <a:ea typeface="ＭＳ Ｐゴシック" pitchFamily="34" charset="-128"/>
                <a:cs typeface="Arial" charset="0"/>
              </a:rPr>
              <a:t>Webinar Logistics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33495" y="2600960"/>
            <a:ext cx="12137813" cy="6068907"/>
          </a:xfrm>
        </p:spPr>
        <p:txBody>
          <a:bodyPr/>
          <a:lstStyle/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700">
                <a:latin typeface="Arial" charset="0"/>
                <a:ea typeface="ＭＳ Ｐゴシック" pitchFamily="34" charset="-128"/>
                <a:cs typeface="Arial" charset="0"/>
              </a:rPr>
              <a:t> Closed-Captioning: cc icon    above audio video screen or Ctrl + F8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700">
                <a:latin typeface="Arial" charset="0"/>
                <a:ea typeface="ＭＳ Ｐゴシック" pitchFamily="34" charset="-128"/>
                <a:cs typeface="Arial" charset="0"/>
              </a:rPr>
              <a:t> Screen Readers: Window&gt;Activity Window or Ctrl + Forward Slash 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700">
                <a:latin typeface="Arial" charset="0"/>
                <a:ea typeface="ＭＳ Ｐゴシック" pitchFamily="34" charset="-128"/>
                <a:cs typeface="Arial" charset="0"/>
              </a:rPr>
              <a:t> Raise Hand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700">
                <a:latin typeface="Arial" charset="0"/>
                <a:ea typeface="ＭＳ Ｐゴシック" pitchFamily="34" charset="-128"/>
                <a:cs typeface="Arial" charset="0"/>
              </a:rPr>
              <a:t>Respond to Poll 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700">
                <a:latin typeface="Arial" charset="0"/>
                <a:ea typeface="ＭＳ Ｐゴシック" pitchFamily="34" charset="-128"/>
                <a:cs typeface="Arial" charset="0"/>
              </a:rPr>
              <a:t> Chat Box</a:t>
            </a:r>
          </a:p>
          <a:p>
            <a:pPr lvl="2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700">
                <a:latin typeface="Arial" charset="0"/>
                <a:ea typeface="ＭＳ Ｐゴシック" pitchFamily="34" charset="-128"/>
                <a:cs typeface="Arial" charset="0"/>
              </a:rPr>
              <a:t>Room tab to message everyone on webinar</a:t>
            </a:r>
          </a:p>
          <a:p>
            <a:pPr lvl="2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700">
                <a:latin typeface="Arial" charset="0"/>
                <a:ea typeface="ＭＳ Ｐゴシック" pitchFamily="34" charset="-128"/>
                <a:cs typeface="Arial" charset="0"/>
              </a:rPr>
              <a:t>Moderators tab to message moderators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700">
                <a:latin typeface="Arial" charset="0"/>
                <a:ea typeface="ＭＳ Ｐゴシック" pitchFamily="34" charset="-128"/>
                <a:cs typeface="Arial" charset="0"/>
              </a:rPr>
              <a:t>Recording available within 7-14 business days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altLang="en-US" sz="310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5" y="5201920"/>
            <a:ext cx="433493" cy="55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88" y="5899582"/>
            <a:ext cx="338667" cy="3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94" y="2709333"/>
            <a:ext cx="419947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39901" y="2895600"/>
            <a:ext cx="9530081" cy="1924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20530">
              <a:tabLst>
                <a:tab pos="5271325" algn="l"/>
              </a:tabLst>
            </a:pPr>
            <a:endParaRPr sz="8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21605" y="8827104"/>
            <a:ext cx="5625465" cy="575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/>
            <a:r>
              <a:rPr lang="en-US" sz="3600" u="heavy" dirty="0">
                <a:latin typeface="Arial"/>
                <a:cs typeface="Arial"/>
                <a:hlinkClick r:id="rId2"/>
              </a:rPr>
              <a:t>www.sesame-enable.com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07C038-21D1-4048-81D2-59DA832511F2}"/>
              </a:ext>
            </a:extLst>
          </p:cNvPr>
          <p:cNvSpPr txBox="1"/>
          <p:nvPr/>
        </p:nvSpPr>
        <p:spPr>
          <a:xfrm>
            <a:off x="81006" y="8514599"/>
            <a:ext cx="6096000" cy="1200329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sz="3600" dirty="0">
                <a:hlinkClick r:id="rId3"/>
              </a:rPr>
              <a:t>Shai@sesame-enable.com</a:t>
            </a:r>
            <a:endParaRPr lang="en-US" sz="3600" dirty="0"/>
          </a:p>
          <a:p>
            <a:r>
              <a:rPr lang="en-US" sz="3600" dirty="0">
                <a:hlinkClick r:id="rId4"/>
              </a:rPr>
              <a:t>(301)458-1990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5F5CB5-76B7-436F-8E62-39F4914D0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"/>
            <a:ext cx="12788900" cy="8525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473E4B-B3B9-4AEF-BAC6-AAC9F471A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5" y="-390985"/>
            <a:ext cx="6175927" cy="2882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7800" y="8544541"/>
            <a:ext cx="2367280" cy="450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indent="114277">
              <a:lnSpc>
                <a:spcPct val="101200"/>
              </a:lnSpc>
            </a:pPr>
            <a:r>
              <a:rPr sz="1400" spc="-30" dirty="0">
                <a:solidFill>
                  <a:srgbClr val="00882B"/>
                </a:solidFill>
                <a:latin typeface="Arial"/>
                <a:cs typeface="Arial"/>
              </a:rPr>
              <a:t>FCC Chai</a:t>
            </a:r>
            <a:r>
              <a:rPr sz="1400" spc="26" dirty="0">
                <a:solidFill>
                  <a:srgbClr val="00882B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882B"/>
                </a:solidFill>
                <a:latin typeface="Arial"/>
                <a:cs typeface="Arial"/>
              </a:rPr>
              <a:t>man</a:t>
            </a:r>
            <a:r>
              <a:rPr sz="1400" spc="-105" dirty="0">
                <a:solidFill>
                  <a:srgbClr val="00882B"/>
                </a:solidFill>
                <a:latin typeface="Arial"/>
                <a:cs typeface="Arial"/>
              </a:rPr>
              <a:t>’</a:t>
            </a:r>
            <a:r>
              <a:rPr sz="1400" dirty="0">
                <a:solidFill>
                  <a:srgbClr val="00882B"/>
                </a:solidFill>
                <a:latin typeface="Arial"/>
                <a:cs typeface="Arial"/>
              </a:rPr>
              <a:t>s </a:t>
            </a:r>
            <a:r>
              <a:rPr sz="1400" spc="-30" dirty="0">
                <a:solidFill>
                  <a:srgbClr val="00882B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882B"/>
                </a:solidFill>
                <a:latin typeface="Arial"/>
                <a:cs typeface="Arial"/>
              </a:rPr>
              <a:t>wa</a:t>
            </a:r>
            <a:r>
              <a:rPr sz="1400" spc="-30" dirty="0">
                <a:solidFill>
                  <a:srgbClr val="00882B"/>
                </a:solidFill>
                <a:latin typeface="Arial"/>
                <a:cs typeface="Arial"/>
              </a:rPr>
              <a:t>r</a:t>
            </a:r>
            <a:r>
              <a:rPr sz="1400" spc="70" dirty="0">
                <a:solidFill>
                  <a:srgbClr val="00882B"/>
                </a:solidFill>
                <a:latin typeface="Arial"/>
                <a:cs typeface="Arial"/>
              </a:rPr>
              <a:t>d </a:t>
            </a:r>
            <a:r>
              <a:rPr sz="1400" spc="70" dirty="0">
                <a:latin typeface="Arial"/>
                <a:cs typeface="Arial"/>
              </a:rPr>
              <a:t>for </a:t>
            </a:r>
            <a:r>
              <a:rPr sz="1400" spc="6" dirty="0">
                <a:latin typeface="Arial"/>
                <a:cs typeface="Arial"/>
              </a:rPr>
              <a:t>Advancement in </a:t>
            </a:r>
            <a:r>
              <a:rPr sz="1400" spc="16" dirty="0">
                <a:latin typeface="Arial"/>
                <a:cs typeface="Arial"/>
              </a:rPr>
              <a:t>Accessibility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63901" y="7543800"/>
            <a:ext cx="825500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2099" y="8658841"/>
            <a:ext cx="1682751" cy="450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277" marR="12699" indent="-101578">
              <a:lnSpc>
                <a:spcPct val="101200"/>
              </a:lnSpc>
            </a:pPr>
            <a:r>
              <a:rPr sz="1400" spc="6" dirty="0">
                <a:solidFill>
                  <a:srgbClr val="00882B"/>
                </a:solidFill>
                <a:latin typeface="Arial"/>
                <a:cs typeface="Arial"/>
              </a:rPr>
              <a:t>Overachieved </a:t>
            </a:r>
            <a:r>
              <a:rPr sz="1400" spc="40" dirty="0">
                <a:latin typeface="Arial"/>
                <a:cs typeface="Arial"/>
              </a:rPr>
              <a:t>c</a:t>
            </a:r>
            <a:r>
              <a:rPr sz="1400" spc="-6" dirty="0">
                <a:latin typeface="Arial"/>
                <a:cs typeface="Arial"/>
              </a:rPr>
              <a:t>r</a:t>
            </a:r>
            <a:r>
              <a:rPr sz="1400" spc="16" dirty="0">
                <a:latin typeface="Arial"/>
                <a:cs typeface="Arial"/>
              </a:rPr>
              <a:t>owd</a:t>
            </a:r>
            <a:r>
              <a:rPr sz="1400" spc="6" dirty="0">
                <a:latin typeface="Arial"/>
                <a:cs typeface="Arial"/>
              </a:rPr>
              <a:t> </a:t>
            </a:r>
            <a:r>
              <a:rPr sz="1400" spc="16" dirty="0">
                <a:latin typeface="Arial"/>
                <a:cs typeface="Arial"/>
              </a:rPr>
              <a:t>funding </a:t>
            </a:r>
            <a:r>
              <a:rPr sz="1400" spc="20" dirty="0">
                <a:latin typeface="Arial"/>
                <a:cs typeface="Arial"/>
              </a:rPr>
              <a:t>campaign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" y="7581900"/>
            <a:ext cx="939800" cy="82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59400" y="7607301"/>
            <a:ext cx="1778000" cy="69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906" y="8582639"/>
            <a:ext cx="1850389" cy="666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ctr">
              <a:lnSpc>
                <a:spcPct val="101200"/>
              </a:lnSpc>
            </a:pPr>
            <a:r>
              <a:rPr sz="1400" spc="-110" dirty="0">
                <a:solidFill>
                  <a:srgbClr val="00882B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882B"/>
                </a:solidFill>
                <a:latin typeface="Arial"/>
                <a:cs typeface="Arial"/>
              </a:rPr>
              <a:t>on </a:t>
            </a:r>
            <a:r>
              <a:rPr sz="1400" dirty="0">
                <a:latin typeface="Arial"/>
                <a:cs typeface="Arial"/>
              </a:rPr>
              <a:t>a million </a:t>
            </a:r>
            <a:r>
              <a:rPr sz="1400" spc="6" dirty="0">
                <a:latin typeface="Arial"/>
                <a:cs typeface="Arial"/>
              </a:rPr>
              <a:t>dollars in </a:t>
            </a:r>
            <a:r>
              <a:rPr sz="1400" spc="-16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erizon</a:t>
            </a:r>
            <a:r>
              <a:rPr sz="1400" spc="-105" dirty="0">
                <a:latin typeface="Arial"/>
                <a:cs typeface="Arial"/>
              </a:rPr>
              <a:t>’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20" dirty="0">
                <a:latin typeface="Arial"/>
                <a:cs typeface="Arial"/>
              </a:rPr>
              <a:t>Powe</a:t>
            </a:r>
            <a:r>
              <a:rPr sz="1400" spc="16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ful Answers </a:t>
            </a:r>
            <a:r>
              <a:rPr sz="1400" spc="-3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wa</a:t>
            </a:r>
            <a:r>
              <a:rPr sz="1400" spc="-30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2406" y="8544539"/>
            <a:ext cx="2034539" cy="666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indent="11429" algn="ctr">
              <a:lnSpc>
                <a:spcPct val="101200"/>
              </a:lnSpc>
            </a:pPr>
            <a:r>
              <a:rPr sz="1400" dirty="0">
                <a:latin typeface="Arial"/>
                <a:cs typeface="Arial"/>
              </a:rPr>
              <a:t>On </a:t>
            </a:r>
            <a:r>
              <a:rPr sz="1400" spc="10" dirty="0">
                <a:latin typeface="Arial"/>
                <a:cs typeface="Arial"/>
              </a:rPr>
              <a:t>stage with </a:t>
            </a:r>
            <a:r>
              <a:rPr sz="1400" spc="-60" dirty="0">
                <a:solidFill>
                  <a:srgbClr val="00882B"/>
                </a:solidFill>
                <a:latin typeface="Arial"/>
                <a:cs typeface="Arial"/>
              </a:rPr>
              <a:t>Pr</a:t>
            </a:r>
            <a:r>
              <a:rPr sz="1400" spc="6" dirty="0">
                <a:solidFill>
                  <a:srgbClr val="00882B"/>
                </a:solidFill>
                <a:latin typeface="Arial"/>
                <a:cs typeface="Arial"/>
              </a:rPr>
              <a:t>esident Obama </a:t>
            </a:r>
            <a:r>
              <a:rPr sz="1400" spc="6" dirty="0">
                <a:latin typeface="Arial"/>
                <a:cs typeface="Arial"/>
              </a:rPr>
              <a:t>at the Global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Ent</a:t>
            </a:r>
            <a:r>
              <a:rPr sz="1400" spc="-50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ep</a:t>
            </a:r>
            <a:r>
              <a:rPr sz="1400" spc="-20" dirty="0">
                <a:latin typeface="Arial"/>
                <a:cs typeface="Arial"/>
              </a:rPr>
              <a:t>r</a:t>
            </a:r>
            <a:r>
              <a:rPr sz="1400" spc="6" dirty="0">
                <a:latin typeface="Arial"/>
                <a:cs typeface="Arial"/>
              </a:rPr>
              <a:t>eneurship </a:t>
            </a:r>
            <a:r>
              <a:rPr sz="1400" spc="-20" dirty="0">
                <a:latin typeface="Arial"/>
                <a:cs typeface="Arial"/>
              </a:rPr>
              <a:t>Summit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185" y="271384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/>
            <a:r>
              <a:rPr sz="2700" spc="395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000" y="2661921"/>
            <a:ext cx="5589905" cy="16471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>
              <a:lnSpc>
                <a:spcPts val="4299"/>
              </a:lnSpc>
              <a:tabLst>
                <a:tab pos="1968732" algn="l"/>
                <a:tab pos="2171256" algn="l"/>
                <a:tab pos="2603602" algn="l"/>
                <a:tab pos="2985159" algn="l"/>
                <a:tab pos="3508926" algn="l"/>
                <a:tab pos="3974921" algn="l"/>
                <a:tab pos="4889768" algn="l"/>
              </a:tabLst>
            </a:pPr>
            <a:r>
              <a:rPr sz="3600" spc="20" dirty="0">
                <a:latin typeface="Arial"/>
                <a:cs typeface="Arial"/>
              </a:rPr>
              <a:t>Founded	</a:t>
            </a:r>
            <a:r>
              <a:rPr sz="3600" spc="95" dirty="0">
                <a:latin typeface="Arial"/>
                <a:cs typeface="Arial"/>
              </a:rPr>
              <a:t>by	a	</a:t>
            </a:r>
            <a:r>
              <a:rPr sz="3600" spc="80" dirty="0">
                <a:latin typeface="Arial"/>
                <a:cs typeface="Arial"/>
              </a:rPr>
              <a:t>quadriplegic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lang="en-US" sz="3600" spc="10" dirty="0">
                <a:latin typeface="Arial"/>
                <a:cs typeface="Arial"/>
              </a:rPr>
              <a:t>e</a:t>
            </a:r>
            <a:r>
              <a:rPr sz="3600" spc="10" dirty="0">
                <a:latin typeface="Arial"/>
                <a:cs typeface="Arial"/>
              </a:rPr>
              <a:t>lectrical	</a:t>
            </a:r>
            <a:r>
              <a:rPr sz="3600" spc="-614" dirty="0">
                <a:latin typeface="Arial"/>
                <a:cs typeface="Arial"/>
              </a:rPr>
              <a:t> </a:t>
            </a:r>
            <a:r>
              <a:rPr lang="en-US" sz="3600" spc="-20" dirty="0">
                <a:latin typeface="Arial"/>
                <a:cs typeface="Arial"/>
              </a:rPr>
              <a:t>e</a:t>
            </a:r>
            <a:r>
              <a:rPr sz="3600" spc="-20" dirty="0">
                <a:latin typeface="Arial"/>
                <a:cs typeface="Arial"/>
              </a:rPr>
              <a:t>ngineer	</a:t>
            </a:r>
            <a:r>
              <a:rPr sz="3600" spc="60" dirty="0">
                <a:latin typeface="Arial"/>
                <a:cs typeface="Arial"/>
              </a:rPr>
              <a:t>and	a </a:t>
            </a:r>
            <a:r>
              <a:rPr lang="en-US" sz="3600" spc="16" dirty="0">
                <a:latin typeface="Arial"/>
                <a:cs typeface="Arial"/>
              </a:rPr>
              <a:t>c</a:t>
            </a:r>
            <a:r>
              <a:rPr sz="3600" spc="16" dirty="0">
                <a:latin typeface="Arial"/>
                <a:cs typeface="Arial"/>
              </a:rPr>
              <a:t>omputer	</a:t>
            </a:r>
            <a:r>
              <a:rPr lang="en-US" sz="3600" spc="-284" dirty="0">
                <a:latin typeface="Arial"/>
                <a:cs typeface="Arial"/>
              </a:rPr>
              <a:t>v</a:t>
            </a:r>
            <a:r>
              <a:rPr sz="3600" dirty="0">
                <a:latin typeface="Arial"/>
                <a:cs typeface="Arial"/>
              </a:rPr>
              <a:t>ision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sz="3600" spc="36" dirty="0">
                <a:latin typeface="Arial"/>
                <a:cs typeface="Arial"/>
              </a:rPr>
              <a:t>expe</a:t>
            </a:r>
            <a:r>
              <a:rPr sz="3600" spc="80" dirty="0">
                <a:latin typeface="Arial"/>
                <a:cs typeface="Arial"/>
              </a:rPr>
              <a:t>r</a:t>
            </a:r>
            <a:r>
              <a:rPr sz="3600" dirty="0">
                <a:latin typeface="Arial"/>
                <a:cs typeface="Arial"/>
              </a:rPr>
              <a:t>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5185" y="5431643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/>
            <a:r>
              <a:rPr sz="2700" spc="395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000" y="5379721"/>
            <a:ext cx="10951845" cy="1101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>
              <a:lnSpc>
                <a:spcPts val="4299"/>
              </a:lnSpc>
              <a:tabLst>
                <a:tab pos="1790334" algn="l"/>
                <a:tab pos="2121102" algn="l"/>
                <a:tab pos="2247439" algn="l"/>
                <a:tab pos="2882943" algn="l"/>
                <a:tab pos="3518449" algn="l"/>
                <a:tab pos="4026345" algn="l"/>
                <a:tab pos="5068169" algn="l"/>
                <a:tab pos="5956984" algn="l"/>
                <a:tab pos="6084594" algn="l"/>
                <a:tab pos="8116814" algn="l"/>
                <a:tab pos="10300764" algn="l"/>
              </a:tabLst>
            </a:pPr>
            <a:r>
              <a:rPr lang="en-CA" sz="3600" dirty="0">
                <a:solidFill>
                  <a:srgbClr val="000000"/>
                </a:solidFill>
                <a:latin typeface="Arial"/>
                <a:cs typeface="Arial"/>
              </a:rPr>
              <a:t>Bridging the gap between people’s physical abilities and the mobile revolution</a:t>
            </a:r>
          </a:p>
          <a:p>
            <a:pPr marL="12699" marR="12699">
              <a:lnSpc>
                <a:spcPts val="4299"/>
              </a:lnSpc>
              <a:tabLst>
                <a:tab pos="1790334" algn="l"/>
                <a:tab pos="2121102" algn="l"/>
                <a:tab pos="2247439" algn="l"/>
                <a:tab pos="2882943" algn="l"/>
                <a:tab pos="3518449" algn="l"/>
                <a:tab pos="4026345" algn="l"/>
                <a:tab pos="5068169" algn="l"/>
                <a:tab pos="5956984" algn="l"/>
                <a:tab pos="6084594" algn="l"/>
                <a:tab pos="8116814" algn="l"/>
                <a:tab pos="10300764" algn="l"/>
              </a:tabLst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83500" y="2324105"/>
            <a:ext cx="4292599" cy="2413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3501" y="2311400"/>
            <a:ext cx="4279900" cy="2501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13524" y="8066820"/>
            <a:ext cx="822629" cy="389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13524" y="7303950"/>
            <a:ext cx="822629" cy="8238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13524" y="7303950"/>
            <a:ext cx="822629" cy="8238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58226" y="8100428"/>
            <a:ext cx="478756" cy="1376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13519" y="8047903"/>
            <a:ext cx="344707" cy="99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13941" y="7303949"/>
            <a:ext cx="822629" cy="1152802"/>
          </a:xfrm>
          <a:custGeom>
            <a:avLst/>
            <a:gdLst/>
            <a:ahLst/>
            <a:cxnLst/>
            <a:rect l="l" t="t" r="r" b="b"/>
            <a:pathLst>
              <a:path w="822629" h="1152802">
                <a:moveTo>
                  <a:pt x="822629" y="1063336"/>
                </a:moveTo>
                <a:lnTo>
                  <a:pt x="814450" y="1109120"/>
                </a:lnTo>
                <a:lnTo>
                  <a:pt x="790028" y="1138742"/>
                </a:lnTo>
                <a:lnTo>
                  <a:pt x="749538" y="1152028"/>
                </a:lnTo>
                <a:lnTo>
                  <a:pt x="88667" y="1152802"/>
                </a:lnTo>
                <a:lnTo>
                  <a:pt x="71771" y="1151883"/>
                </a:lnTo>
                <a:lnTo>
                  <a:pt x="31716" y="1138148"/>
                </a:lnTo>
                <a:lnTo>
                  <a:pt x="7738" y="1108083"/>
                </a:lnTo>
                <a:lnTo>
                  <a:pt x="0" y="89456"/>
                </a:lnTo>
                <a:lnTo>
                  <a:pt x="910" y="72412"/>
                </a:lnTo>
                <a:lnTo>
                  <a:pt x="14522" y="32000"/>
                </a:lnTo>
                <a:lnTo>
                  <a:pt x="44321" y="7806"/>
                </a:lnTo>
                <a:lnTo>
                  <a:pt x="733968" y="0"/>
                </a:lnTo>
                <a:lnTo>
                  <a:pt x="750861" y="919"/>
                </a:lnTo>
                <a:lnTo>
                  <a:pt x="790914" y="14655"/>
                </a:lnTo>
                <a:lnTo>
                  <a:pt x="814893" y="44723"/>
                </a:lnTo>
                <a:lnTo>
                  <a:pt x="822629" y="1063336"/>
                </a:lnTo>
                <a:close/>
              </a:path>
            </a:pathLst>
          </a:custGeom>
          <a:ln w="3175">
            <a:solidFill>
              <a:srgbClr val="D0D1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18115" y="7852895"/>
            <a:ext cx="16262" cy="654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50417" y="7852896"/>
            <a:ext cx="58170" cy="654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24623" y="7852896"/>
            <a:ext cx="58170" cy="654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95690" y="7851790"/>
            <a:ext cx="67494" cy="676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466701" y="7852896"/>
            <a:ext cx="67994" cy="654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30864" y="7852896"/>
            <a:ext cx="69956" cy="654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98632" y="7852896"/>
            <a:ext cx="35578" cy="654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64651" y="7852895"/>
            <a:ext cx="16262" cy="654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93819" y="7851790"/>
            <a:ext cx="67494" cy="676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74217" y="7852896"/>
            <a:ext cx="58170" cy="654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15179" y="7943677"/>
            <a:ext cx="69958" cy="654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86220" y="7943677"/>
            <a:ext cx="91130" cy="654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78430" y="7943677"/>
            <a:ext cx="69958" cy="654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57767" y="7942583"/>
            <a:ext cx="53914" cy="665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21064" y="7942576"/>
            <a:ext cx="58059" cy="673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88176" y="7942578"/>
            <a:ext cx="43157" cy="6761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360707" y="8223901"/>
            <a:ext cx="77348" cy="115194"/>
          </a:xfrm>
          <a:custGeom>
            <a:avLst/>
            <a:gdLst/>
            <a:ahLst/>
            <a:cxnLst/>
            <a:rect l="l" t="t" r="r" b="b"/>
            <a:pathLst>
              <a:path w="77348" h="115194">
                <a:moveTo>
                  <a:pt x="72436" y="20924"/>
                </a:moveTo>
                <a:lnTo>
                  <a:pt x="42311" y="20924"/>
                </a:lnTo>
                <a:lnTo>
                  <a:pt x="48820" y="25944"/>
                </a:lnTo>
                <a:lnTo>
                  <a:pt x="48789" y="37761"/>
                </a:lnTo>
                <a:lnTo>
                  <a:pt x="23763" y="76023"/>
                </a:lnTo>
                <a:lnTo>
                  <a:pt x="0" y="97228"/>
                </a:lnTo>
                <a:lnTo>
                  <a:pt x="0" y="115194"/>
                </a:lnTo>
                <a:lnTo>
                  <a:pt x="77348" y="115194"/>
                </a:lnTo>
                <a:lnTo>
                  <a:pt x="77348" y="93751"/>
                </a:lnTo>
                <a:lnTo>
                  <a:pt x="38293" y="88414"/>
                </a:lnTo>
                <a:lnTo>
                  <a:pt x="48155" y="79768"/>
                </a:lnTo>
                <a:lnTo>
                  <a:pt x="72352" y="36201"/>
                </a:lnTo>
                <a:lnTo>
                  <a:pt x="73034" y="22010"/>
                </a:lnTo>
                <a:lnTo>
                  <a:pt x="72436" y="20924"/>
                </a:lnTo>
                <a:close/>
              </a:path>
              <a:path w="77348" h="115194">
                <a:moveTo>
                  <a:pt x="24527" y="0"/>
                </a:moveTo>
                <a:lnTo>
                  <a:pt x="12434" y="4331"/>
                </a:lnTo>
                <a:lnTo>
                  <a:pt x="2679" y="11070"/>
                </a:lnTo>
                <a:lnTo>
                  <a:pt x="7899" y="30196"/>
                </a:lnTo>
                <a:lnTo>
                  <a:pt x="19377" y="23654"/>
                </a:lnTo>
                <a:lnTo>
                  <a:pt x="31973" y="20924"/>
                </a:lnTo>
                <a:lnTo>
                  <a:pt x="72436" y="20924"/>
                </a:lnTo>
                <a:lnTo>
                  <a:pt x="67442" y="11854"/>
                </a:lnTo>
                <a:lnTo>
                  <a:pt x="57554" y="4727"/>
                </a:lnTo>
                <a:lnTo>
                  <a:pt x="43279" y="739"/>
                </a:lnTo>
                <a:lnTo>
                  <a:pt x="24527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49701" y="8222421"/>
            <a:ext cx="87790" cy="117559"/>
          </a:xfrm>
          <a:custGeom>
            <a:avLst/>
            <a:gdLst/>
            <a:ahLst/>
            <a:cxnLst/>
            <a:rect l="l" t="t" r="r" b="b"/>
            <a:pathLst>
              <a:path w="87790" h="117560">
                <a:moveTo>
                  <a:pt x="44444" y="0"/>
                </a:moveTo>
                <a:lnTo>
                  <a:pt x="11190" y="18616"/>
                </a:lnTo>
                <a:lnTo>
                  <a:pt x="0" y="65230"/>
                </a:lnTo>
                <a:lnTo>
                  <a:pt x="2251" y="80119"/>
                </a:lnTo>
                <a:lnTo>
                  <a:pt x="24980" y="111437"/>
                </a:lnTo>
                <a:lnTo>
                  <a:pt x="53681" y="117560"/>
                </a:lnTo>
                <a:lnTo>
                  <a:pt x="63792" y="113397"/>
                </a:lnTo>
                <a:lnTo>
                  <a:pt x="72357" y="106062"/>
                </a:lnTo>
                <a:lnTo>
                  <a:pt x="77655" y="97939"/>
                </a:lnTo>
                <a:lnTo>
                  <a:pt x="44444" y="97939"/>
                </a:lnTo>
                <a:lnTo>
                  <a:pt x="43082" y="97884"/>
                </a:lnTo>
                <a:lnTo>
                  <a:pt x="35182" y="94642"/>
                </a:lnTo>
                <a:lnTo>
                  <a:pt x="29210" y="85941"/>
                </a:lnTo>
                <a:lnTo>
                  <a:pt x="25510" y="71122"/>
                </a:lnTo>
                <a:lnTo>
                  <a:pt x="24426" y="49531"/>
                </a:lnTo>
                <a:lnTo>
                  <a:pt x="28140" y="33661"/>
                </a:lnTo>
                <a:lnTo>
                  <a:pt x="35229" y="23965"/>
                </a:lnTo>
                <a:lnTo>
                  <a:pt x="45302" y="20690"/>
                </a:lnTo>
                <a:lnTo>
                  <a:pt x="79061" y="20690"/>
                </a:lnTo>
                <a:lnTo>
                  <a:pt x="77379" y="17473"/>
                </a:lnTo>
                <a:lnTo>
                  <a:pt x="68474" y="8048"/>
                </a:lnTo>
                <a:lnTo>
                  <a:pt x="57417" y="2082"/>
                </a:lnTo>
                <a:lnTo>
                  <a:pt x="44444" y="0"/>
                </a:lnTo>
                <a:close/>
              </a:path>
              <a:path w="87790" h="117560">
                <a:moveTo>
                  <a:pt x="79061" y="20690"/>
                </a:moveTo>
                <a:lnTo>
                  <a:pt x="45302" y="20690"/>
                </a:lnTo>
                <a:lnTo>
                  <a:pt x="53330" y="23710"/>
                </a:lnTo>
                <a:lnTo>
                  <a:pt x="59481" y="32244"/>
                </a:lnTo>
                <a:lnTo>
                  <a:pt x="63355" y="46916"/>
                </a:lnTo>
                <a:lnTo>
                  <a:pt x="64549" y="68325"/>
                </a:lnTo>
                <a:lnTo>
                  <a:pt x="60942" y="84566"/>
                </a:lnTo>
                <a:lnTo>
                  <a:pt x="54031" y="94543"/>
                </a:lnTo>
                <a:lnTo>
                  <a:pt x="44444" y="97939"/>
                </a:lnTo>
                <a:lnTo>
                  <a:pt x="77655" y="97939"/>
                </a:lnTo>
                <a:lnTo>
                  <a:pt x="79209" y="95556"/>
                </a:lnTo>
                <a:lnTo>
                  <a:pt x="84178" y="81878"/>
                </a:lnTo>
                <a:lnTo>
                  <a:pt x="87095" y="65029"/>
                </a:lnTo>
                <a:lnTo>
                  <a:pt x="87790" y="45009"/>
                </a:lnTo>
                <a:lnTo>
                  <a:pt x="83896" y="29934"/>
                </a:lnTo>
                <a:lnTo>
                  <a:pt x="79061" y="2069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48516" y="8222609"/>
            <a:ext cx="45185" cy="116483"/>
          </a:xfrm>
          <a:custGeom>
            <a:avLst/>
            <a:gdLst/>
            <a:ahLst/>
            <a:cxnLst/>
            <a:rect l="l" t="t" r="r" b="b"/>
            <a:pathLst>
              <a:path w="45186" h="116483">
                <a:moveTo>
                  <a:pt x="45186" y="26656"/>
                </a:moveTo>
                <a:lnTo>
                  <a:pt x="21253" y="26656"/>
                </a:lnTo>
                <a:lnTo>
                  <a:pt x="21253" y="116483"/>
                </a:lnTo>
                <a:lnTo>
                  <a:pt x="45186" y="116483"/>
                </a:lnTo>
                <a:lnTo>
                  <a:pt x="45186" y="26656"/>
                </a:lnTo>
                <a:close/>
              </a:path>
              <a:path w="45186" h="116483">
                <a:moveTo>
                  <a:pt x="45186" y="0"/>
                </a:moveTo>
                <a:lnTo>
                  <a:pt x="0" y="7532"/>
                </a:lnTo>
                <a:lnTo>
                  <a:pt x="0" y="29362"/>
                </a:lnTo>
                <a:lnTo>
                  <a:pt x="21253" y="26656"/>
                </a:lnTo>
                <a:lnTo>
                  <a:pt x="45186" y="26656"/>
                </a:lnTo>
                <a:lnTo>
                  <a:pt x="45186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10540" y="8224354"/>
            <a:ext cx="75051" cy="114743"/>
          </a:xfrm>
          <a:custGeom>
            <a:avLst/>
            <a:gdLst/>
            <a:ahLst/>
            <a:cxnLst/>
            <a:rect l="l" t="t" r="r" b="b"/>
            <a:pathLst>
              <a:path w="75051" h="114744">
                <a:moveTo>
                  <a:pt x="75051" y="0"/>
                </a:moveTo>
                <a:lnTo>
                  <a:pt x="0" y="0"/>
                </a:lnTo>
                <a:lnTo>
                  <a:pt x="0" y="21634"/>
                </a:lnTo>
                <a:lnTo>
                  <a:pt x="49587" y="21634"/>
                </a:lnTo>
                <a:lnTo>
                  <a:pt x="6126" y="114744"/>
                </a:lnTo>
                <a:lnTo>
                  <a:pt x="30825" y="114744"/>
                </a:lnTo>
                <a:lnTo>
                  <a:pt x="75051" y="21828"/>
                </a:lnTo>
                <a:lnTo>
                  <a:pt x="75051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74641" y="8366032"/>
            <a:ext cx="41715" cy="40670"/>
          </a:xfrm>
          <a:custGeom>
            <a:avLst/>
            <a:gdLst/>
            <a:ahLst/>
            <a:cxnLst/>
            <a:rect l="l" t="t" r="r" b="b"/>
            <a:pathLst>
              <a:path w="41715" h="40670">
                <a:moveTo>
                  <a:pt x="15619" y="35664"/>
                </a:moveTo>
                <a:lnTo>
                  <a:pt x="0" y="35664"/>
                </a:lnTo>
                <a:lnTo>
                  <a:pt x="0" y="40670"/>
                </a:lnTo>
                <a:lnTo>
                  <a:pt x="15619" y="40670"/>
                </a:lnTo>
                <a:lnTo>
                  <a:pt x="15619" y="35664"/>
                </a:lnTo>
                <a:close/>
              </a:path>
              <a:path w="41715" h="40670">
                <a:moveTo>
                  <a:pt x="41715" y="35664"/>
                </a:moveTo>
                <a:lnTo>
                  <a:pt x="26095" y="35664"/>
                </a:lnTo>
                <a:lnTo>
                  <a:pt x="26095" y="40670"/>
                </a:lnTo>
                <a:lnTo>
                  <a:pt x="41715" y="40670"/>
                </a:lnTo>
                <a:lnTo>
                  <a:pt x="41715" y="35664"/>
                </a:lnTo>
                <a:close/>
              </a:path>
              <a:path w="41715" h="40670">
                <a:moveTo>
                  <a:pt x="10476" y="5006"/>
                </a:moveTo>
                <a:lnTo>
                  <a:pt x="4900" y="5006"/>
                </a:lnTo>
                <a:lnTo>
                  <a:pt x="4900" y="35664"/>
                </a:lnTo>
                <a:lnTo>
                  <a:pt x="10476" y="35664"/>
                </a:lnTo>
                <a:lnTo>
                  <a:pt x="10476" y="22373"/>
                </a:lnTo>
                <a:lnTo>
                  <a:pt x="36814" y="22373"/>
                </a:lnTo>
                <a:lnTo>
                  <a:pt x="36814" y="17492"/>
                </a:lnTo>
                <a:lnTo>
                  <a:pt x="10476" y="17492"/>
                </a:lnTo>
                <a:lnTo>
                  <a:pt x="10476" y="5006"/>
                </a:lnTo>
                <a:close/>
              </a:path>
              <a:path w="41715" h="40670">
                <a:moveTo>
                  <a:pt x="36814" y="22373"/>
                </a:moveTo>
                <a:lnTo>
                  <a:pt x="31240" y="22373"/>
                </a:lnTo>
                <a:lnTo>
                  <a:pt x="31240" y="35664"/>
                </a:lnTo>
                <a:lnTo>
                  <a:pt x="36814" y="35664"/>
                </a:lnTo>
                <a:lnTo>
                  <a:pt x="36814" y="22373"/>
                </a:lnTo>
                <a:close/>
              </a:path>
              <a:path w="41715" h="40670">
                <a:moveTo>
                  <a:pt x="36814" y="5006"/>
                </a:moveTo>
                <a:lnTo>
                  <a:pt x="31240" y="5006"/>
                </a:lnTo>
                <a:lnTo>
                  <a:pt x="31240" y="17492"/>
                </a:lnTo>
                <a:lnTo>
                  <a:pt x="36814" y="17492"/>
                </a:lnTo>
                <a:lnTo>
                  <a:pt x="36814" y="5006"/>
                </a:lnTo>
                <a:close/>
              </a:path>
              <a:path w="41715" h="40670">
                <a:moveTo>
                  <a:pt x="15619" y="0"/>
                </a:moveTo>
                <a:lnTo>
                  <a:pt x="0" y="0"/>
                </a:lnTo>
                <a:lnTo>
                  <a:pt x="0" y="5006"/>
                </a:lnTo>
                <a:lnTo>
                  <a:pt x="15619" y="5006"/>
                </a:lnTo>
                <a:lnTo>
                  <a:pt x="15619" y="0"/>
                </a:lnTo>
                <a:close/>
              </a:path>
              <a:path w="41715" h="40670">
                <a:moveTo>
                  <a:pt x="41715" y="0"/>
                </a:moveTo>
                <a:lnTo>
                  <a:pt x="26095" y="0"/>
                </a:lnTo>
                <a:lnTo>
                  <a:pt x="26095" y="5006"/>
                </a:lnTo>
                <a:lnTo>
                  <a:pt x="41715" y="5006"/>
                </a:lnTo>
                <a:lnTo>
                  <a:pt x="41715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3712" y="8365802"/>
            <a:ext cx="39599" cy="39120"/>
          </a:xfrm>
          <a:custGeom>
            <a:avLst/>
            <a:gdLst/>
            <a:ahLst/>
            <a:cxnLst/>
            <a:rect l="l" t="t" r="r" b="b"/>
            <a:pathLst>
              <a:path w="39599" h="39119">
                <a:moveTo>
                  <a:pt x="15826" y="0"/>
                </a:moveTo>
                <a:lnTo>
                  <a:pt x="4362" y="7211"/>
                </a:lnTo>
                <a:lnTo>
                  <a:pt x="0" y="20563"/>
                </a:lnTo>
                <a:lnTo>
                  <a:pt x="0" y="20699"/>
                </a:lnTo>
                <a:lnTo>
                  <a:pt x="3040" y="31277"/>
                </a:lnTo>
                <a:lnTo>
                  <a:pt x="12726" y="38081"/>
                </a:lnTo>
                <a:lnTo>
                  <a:pt x="30100" y="39119"/>
                </a:lnTo>
                <a:lnTo>
                  <a:pt x="32234" y="36448"/>
                </a:lnTo>
                <a:lnTo>
                  <a:pt x="11883" y="36448"/>
                </a:lnTo>
                <a:lnTo>
                  <a:pt x="5753" y="29709"/>
                </a:lnTo>
                <a:lnTo>
                  <a:pt x="5698" y="11416"/>
                </a:lnTo>
                <a:lnTo>
                  <a:pt x="11883" y="4676"/>
                </a:lnTo>
                <a:lnTo>
                  <a:pt x="32580" y="4676"/>
                </a:lnTo>
                <a:lnTo>
                  <a:pt x="31379" y="3292"/>
                </a:lnTo>
                <a:lnTo>
                  <a:pt x="15826" y="0"/>
                </a:lnTo>
                <a:close/>
              </a:path>
              <a:path w="39599" h="39119">
                <a:moveTo>
                  <a:pt x="32580" y="4676"/>
                </a:moveTo>
                <a:lnTo>
                  <a:pt x="29098" y="4676"/>
                </a:lnTo>
                <a:lnTo>
                  <a:pt x="35229" y="11416"/>
                </a:lnTo>
                <a:lnTo>
                  <a:pt x="35285" y="29709"/>
                </a:lnTo>
                <a:lnTo>
                  <a:pt x="29098" y="36448"/>
                </a:lnTo>
                <a:lnTo>
                  <a:pt x="32234" y="36448"/>
                </a:lnTo>
                <a:lnTo>
                  <a:pt x="37674" y="29638"/>
                </a:lnTo>
                <a:lnTo>
                  <a:pt x="39599" y="12763"/>
                </a:lnTo>
                <a:lnTo>
                  <a:pt x="32580" y="4676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72044" y="8366037"/>
            <a:ext cx="41594" cy="40853"/>
          </a:xfrm>
          <a:custGeom>
            <a:avLst/>
            <a:gdLst/>
            <a:ahLst/>
            <a:cxnLst/>
            <a:rect l="l" t="t" r="r" b="b"/>
            <a:pathLst>
              <a:path w="41595" h="40854">
                <a:moveTo>
                  <a:pt x="17246" y="9950"/>
                </a:moveTo>
                <a:lnTo>
                  <a:pt x="10292" y="9950"/>
                </a:lnTo>
                <a:lnTo>
                  <a:pt x="33815" y="40854"/>
                </a:lnTo>
                <a:lnTo>
                  <a:pt x="36878" y="40794"/>
                </a:lnTo>
                <a:lnTo>
                  <a:pt x="36878" y="28677"/>
                </a:lnTo>
                <a:lnTo>
                  <a:pt x="31485" y="28677"/>
                </a:lnTo>
                <a:lnTo>
                  <a:pt x="17246" y="9950"/>
                </a:lnTo>
                <a:close/>
              </a:path>
              <a:path w="41595" h="40854">
                <a:moveTo>
                  <a:pt x="15438" y="35664"/>
                </a:moveTo>
                <a:lnTo>
                  <a:pt x="0" y="35664"/>
                </a:lnTo>
                <a:lnTo>
                  <a:pt x="0" y="40669"/>
                </a:lnTo>
                <a:lnTo>
                  <a:pt x="15438" y="40669"/>
                </a:lnTo>
                <a:lnTo>
                  <a:pt x="15438" y="35664"/>
                </a:lnTo>
                <a:close/>
              </a:path>
              <a:path w="41595" h="40854">
                <a:moveTo>
                  <a:pt x="9679" y="0"/>
                </a:moveTo>
                <a:lnTo>
                  <a:pt x="0" y="0"/>
                </a:lnTo>
                <a:lnTo>
                  <a:pt x="0" y="5005"/>
                </a:lnTo>
                <a:lnTo>
                  <a:pt x="4900" y="5005"/>
                </a:lnTo>
                <a:lnTo>
                  <a:pt x="4900" y="35664"/>
                </a:lnTo>
                <a:lnTo>
                  <a:pt x="10292" y="35664"/>
                </a:lnTo>
                <a:lnTo>
                  <a:pt x="10292" y="9950"/>
                </a:lnTo>
                <a:lnTo>
                  <a:pt x="17246" y="9950"/>
                </a:lnTo>
                <a:lnTo>
                  <a:pt x="9679" y="0"/>
                </a:lnTo>
                <a:close/>
              </a:path>
              <a:path w="41595" h="40854">
                <a:moveTo>
                  <a:pt x="36878" y="5005"/>
                </a:moveTo>
                <a:lnTo>
                  <a:pt x="31485" y="5005"/>
                </a:lnTo>
                <a:lnTo>
                  <a:pt x="31485" y="28677"/>
                </a:lnTo>
                <a:lnTo>
                  <a:pt x="36878" y="28677"/>
                </a:lnTo>
                <a:lnTo>
                  <a:pt x="36878" y="5005"/>
                </a:lnTo>
                <a:close/>
              </a:path>
              <a:path w="41595" h="40854">
                <a:moveTo>
                  <a:pt x="41595" y="0"/>
                </a:moveTo>
                <a:lnTo>
                  <a:pt x="26341" y="0"/>
                </a:lnTo>
                <a:lnTo>
                  <a:pt x="26341" y="5005"/>
                </a:lnTo>
                <a:lnTo>
                  <a:pt x="41595" y="5005"/>
                </a:lnTo>
                <a:lnTo>
                  <a:pt x="41595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520386" y="8365802"/>
            <a:ext cx="39599" cy="39120"/>
          </a:xfrm>
          <a:custGeom>
            <a:avLst/>
            <a:gdLst/>
            <a:ahLst/>
            <a:cxnLst/>
            <a:rect l="l" t="t" r="r" b="b"/>
            <a:pathLst>
              <a:path w="39599" h="39119">
                <a:moveTo>
                  <a:pt x="15826" y="0"/>
                </a:moveTo>
                <a:lnTo>
                  <a:pt x="4362" y="7211"/>
                </a:lnTo>
                <a:lnTo>
                  <a:pt x="0" y="20563"/>
                </a:lnTo>
                <a:lnTo>
                  <a:pt x="0" y="20699"/>
                </a:lnTo>
                <a:lnTo>
                  <a:pt x="3040" y="31277"/>
                </a:lnTo>
                <a:lnTo>
                  <a:pt x="12726" y="38081"/>
                </a:lnTo>
                <a:lnTo>
                  <a:pt x="30100" y="39119"/>
                </a:lnTo>
                <a:lnTo>
                  <a:pt x="32234" y="36448"/>
                </a:lnTo>
                <a:lnTo>
                  <a:pt x="11883" y="36448"/>
                </a:lnTo>
                <a:lnTo>
                  <a:pt x="5753" y="29709"/>
                </a:lnTo>
                <a:lnTo>
                  <a:pt x="5698" y="11416"/>
                </a:lnTo>
                <a:lnTo>
                  <a:pt x="11883" y="4676"/>
                </a:lnTo>
                <a:lnTo>
                  <a:pt x="32580" y="4676"/>
                </a:lnTo>
                <a:lnTo>
                  <a:pt x="31379" y="3292"/>
                </a:lnTo>
                <a:lnTo>
                  <a:pt x="15826" y="0"/>
                </a:lnTo>
                <a:close/>
              </a:path>
              <a:path w="39599" h="39119">
                <a:moveTo>
                  <a:pt x="32580" y="4676"/>
                </a:moveTo>
                <a:lnTo>
                  <a:pt x="29098" y="4676"/>
                </a:lnTo>
                <a:lnTo>
                  <a:pt x="35229" y="11416"/>
                </a:lnTo>
                <a:lnTo>
                  <a:pt x="35285" y="29709"/>
                </a:lnTo>
                <a:lnTo>
                  <a:pt x="29098" y="36448"/>
                </a:lnTo>
                <a:lnTo>
                  <a:pt x="32234" y="36448"/>
                </a:lnTo>
                <a:lnTo>
                  <a:pt x="37674" y="29638"/>
                </a:lnTo>
                <a:lnTo>
                  <a:pt x="39599" y="12763"/>
                </a:lnTo>
                <a:lnTo>
                  <a:pt x="32580" y="4676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68720" y="8366032"/>
            <a:ext cx="34610" cy="40670"/>
          </a:xfrm>
          <a:custGeom>
            <a:avLst/>
            <a:gdLst/>
            <a:ahLst/>
            <a:cxnLst/>
            <a:rect l="l" t="t" r="r" b="b"/>
            <a:pathLst>
              <a:path w="34610" h="40670">
                <a:moveTo>
                  <a:pt x="15619" y="35662"/>
                </a:moveTo>
                <a:lnTo>
                  <a:pt x="0" y="35662"/>
                </a:lnTo>
                <a:lnTo>
                  <a:pt x="0" y="40670"/>
                </a:lnTo>
                <a:lnTo>
                  <a:pt x="15619" y="40670"/>
                </a:lnTo>
                <a:lnTo>
                  <a:pt x="15619" y="35662"/>
                </a:lnTo>
                <a:close/>
              </a:path>
              <a:path w="34610" h="40670">
                <a:moveTo>
                  <a:pt x="23266" y="24537"/>
                </a:moveTo>
                <a:lnTo>
                  <a:pt x="16968" y="24537"/>
                </a:lnTo>
                <a:lnTo>
                  <a:pt x="26094" y="40670"/>
                </a:lnTo>
                <a:lnTo>
                  <a:pt x="34610" y="40670"/>
                </a:lnTo>
                <a:lnTo>
                  <a:pt x="34610" y="35662"/>
                </a:lnTo>
                <a:lnTo>
                  <a:pt x="29894" y="35662"/>
                </a:lnTo>
                <a:lnTo>
                  <a:pt x="23266" y="24537"/>
                </a:lnTo>
                <a:close/>
              </a:path>
              <a:path w="34610" h="40670">
                <a:moveTo>
                  <a:pt x="10473" y="5006"/>
                </a:moveTo>
                <a:lnTo>
                  <a:pt x="4899" y="5006"/>
                </a:lnTo>
                <a:lnTo>
                  <a:pt x="4899" y="35662"/>
                </a:lnTo>
                <a:lnTo>
                  <a:pt x="10473" y="35662"/>
                </a:lnTo>
                <a:lnTo>
                  <a:pt x="10473" y="24537"/>
                </a:lnTo>
                <a:lnTo>
                  <a:pt x="23266" y="24537"/>
                </a:lnTo>
                <a:lnTo>
                  <a:pt x="22420" y="23117"/>
                </a:lnTo>
                <a:lnTo>
                  <a:pt x="27198" y="21386"/>
                </a:lnTo>
                <a:lnTo>
                  <a:pt x="28538" y="19841"/>
                </a:lnTo>
                <a:lnTo>
                  <a:pt x="20704" y="19841"/>
                </a:lnTo>
                <a:lnTo>
                  <a:pt x="10473" y="19715"/>
                </a:lnTo>
                <a:lnTo>
                  <a:pt x="10473" y="5006"/>
                </a:lnTo>
                <a:close/>
              </a:path>
              <a:path w="34610" h="40670">
                <a:moveTo>
                  <a:pt x="24500" y="0"/>
                </a:moveTo>
                <a:lnTo>
                  <a:pt x="0" y="0"/>
                </a:lnTo>
                <a:lnTo>
                  <a:pt x="0" y="5006"/>
                </a:lnTo>
                <a:lnTo>
                  <a:pt x="21070" y="5006"/>
                </a:lnTo>
                <a:lnTo>
                  <a:pt x="24932" y="7416"/>
                </a:lnTo>
                <a:lnTo>
                  <a:pt x="24932" y="17059"/>
                </a:lnTo>
                <a:lnTo>
                  <a:pt x="20704" y="19841"/>
                </a:lnTo>
                <a:lnTo>
                  <a:pt x="28538" y="19841"/>
                </a:lnTo>
                <a:lnTo>
                  <a:pt x="30629" y="17430"/>
                </a:lnTo>
                <a:lnTo>
                  <a:pt x="30629" y="4264"/>
                </a:lnTo>
                <a:lnTo>
                  <a:pt x="24500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08170" y="8366032"/>
            <a:ext cx="29648" cy="40670"/>
          </a:xfrm>
          <a:custGeom>
            <a:avLst/>
            <a:gdLst/>
            <a:ahLst/>
            <a:cxnLst/>
            <a:rect l="l" t="t" r="r" b="b"/>
            <a:pathLst>
              <a:path w="29648" h="40670">
                <a:moveTo>
                  <a:pt x="29588" y="0"/>
                </a:moveTo>
                <a:lnTo>
                  <a:pt x="0" y="0"/>
                </a:lnTo>
                <a:lnTo>
                  <a:pt x="0" y="5006"/>
                </a:lnTo>
                <a:lnTo>
                  <a:pt x="4900" y="5006"/>
                </a:lnTo>
                <a:lnTo>
                  <a:pt x="4900" y="35664"/>
                </a:lnTo>
                <a:lnTo>
                  <a:pt x="0" y="35664"/>
                </a:lnTo>
                <a:lnTo>
                  <a:pt x="0" y="40670"/>
                </a:lnTo>
                <a:lnTo>
                  <a:pt x="29648" y="40670"/>
                </a:lnTo>
                <a:lnTo>
                  <a:pt x="29648" y="35725"/>
                </a:lnTo>
                <a:lnTo>
                  <a:pt x="10476" y="35725"/>
                </a:lnTo>
                <a:lnTo>
                  <a:pt x="10476" y="22373"/>
                </a:lnTo>
                <a:lnTo>
                  <a:pt x="23216" y="22373"/>
                </a:lnTo>
                <a:lnTo>
                  <a:pt x="23216" y="17553"/>
                </a:lnTo>
                <a:lnTo>
                  <a:pt x="10476" y="17553"/>
                </a:lnTo>
                <a:lnTo>
                  <a:pt x="10476" y="4945"/>
                </a:lnTo>
                <a:lnTo>
                  <a:pt x="29588" y="4945"/>
                </a:lnTo>
                <a:lnTo>
                  <a:pt x="29588" y="0"/>
                </a:lnTo>
                <a:close/>
              </a:path>
              <a:path w="29648" h="40670">
                <a:moveTo>
                  <a:pt x="29648" y="30039"/>
                </a:moveTo>
                <a:lnTo>
                  <a:pt x="24319" y="30039"/>
                </a:lnTo>
                <a:lnTo>
                  <a:pt x="24319" y="35725"/>
                </a:lnTo>
                <a:lnTo>
                  <a:pt x="29648" y="35725"/>
                </a:lnTo>
                <a:lnTo>
                  <a:pt x="29648" y="30039"/>
                </a:lnTo>
                <a:close/>
              </a:path>
              <a:path w="29648" h="40670">
                <a:moveTo>
                  <a:pt x="29588" y="4945"/>
                </a:moveTo>
                <a:lnTo>
                  <a:pt x="24319" y="4945"/>
                </a:lnTo>
                <a:lnTo>
                  <a:pt x="24319" y="10631"/>
                </a:lnTo>
                <a:lnTo>
                  <a:pt x="29588" y="10631"/>
                </a:lnTo>
                <a:lnTo>
                  <a:pt x="29588" y="4945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45417" y="8366032"/>
            <a:ext cx="29648" cy="40670"/>
          </a:xfrm>
          <a:custGeom>
            <a:avLst/>
            <a:gdLst/>
            <a:ahLst/>
            <a:cxnLst/>
            <a:rect l="l" t="t" r="r" b="b"/>
            <a:pathLst>
              <a:path w="29648" h="40670">
                <a:moveTo>
                  <a:pt x="29588" y="0"/>
                </a:moveTo>
                <a:lnTo>
                  <a:pt x="0" y="0"/>
                </a:lnTo>
                <a:lnTo>
                  <a:pt x="0" y="5006"/>
                </a:lnTo>
                <a:lnTo>
                  <a:pt x="4900" y="5006"/>
                </a:lnTo>
                <a:lnTo>
                  <a:pt x="4900" y="35664"/>
                </a:lnTo>
                <a:lnTo>
                  <a:pt x="0" y="35664"/>
                </a:lnTo>
                <a:lnTo>
                  <a:pt x="0" y="40670"/>
                </a:lnTo>
                <a:lnTo>
                  <a:pt x="29648" y="40670"/>
                </a:lnTo>
                <a:lnTo>
                  <a:pt x="29648" y="35725"/>
                </a:lnTo>
                <a:lnTo>
                  <a:pt x="10476" y="35725"/>
                </a:lnTo>
                <a:lnTo>
                  <a:pt x="10476" y="22373"/>
                </a:lnTo>
                <a:lnTo>
                  <a:pt x="23216" y="22373"/>
                </a:lnTo>
                <a:lnTo>
                  <a:pt x="23216" y="17553"/>
                </a:lnTo>
                <a:lnTo>
                  <a:pt x="10476" y="17553"/>
                </a:lnTo>
                <a:lnTo>
                  <a:pt x="10476" y="4945"/>
                </a:lnTo>
                <a:lnTo>
                  <a:pt x="29588" y="4945"/>
                </a:lnTo>
                <a:lnTo>
                  <a:pt x="29588" y="0"/>
                </a:lnTo>
                <a:close/>
              </a:path>
              <a:path w="29648" h="40670">
                <a:moveTo>
                  <a:pt x="29648" y="30039"/>
                </a:moveTo>
                <a:lnTo>
                  <a:pt x="24319" y="30039"/>
                </a:lnTo>
                <a:lnTo>
                  <a:pt x="24319" y="35725"/>
                </a:lnTo>
                <a:lnTo>
                  <a:pt x="29648" y="35725"/>
                </a:lnTo>
                <a:lnTo>
                  <a:pt x="29648" y="30039"/>
                </a:lnTo>
                <a:close/>
              </a:path>
              <a:path w="29648" h="40670">
                <a:moveTo>
                  <a:pt x="29588" y="4945"/>
                </a:moveTo>
                <a:lnTo>
                  <a:pt x="24319" y="4945"/>
                </a:lnTo>
                <a:lnTo>
                  <a:pt x="24319" y="10631"/>
                </a:lnTo>
                <a:lnTo>
                  <a:pt x="29588" y="10631"/>
                </a:lnTo>
                <a:lnTo>
                  <a:pt x="29588" y="4945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42847" y="7437893"/>
            <a:ext cx="112876" cy="88273"/>
          </a:xfrm>
          <a:custGeom>
            <a:avLst/>
            <a:gdLst/>
            <a:ahLst/>
            <a:cxnLst/>
            <a:rect l="l" t="t" r="r" b="b"/>
            <a:pathLst>
              <a:path w="112876" h="88273">
                <a:moveTo>
                  <a:pt x="0" y="0"/>
                </a:moveTo>
                <a:lnTo>
                  <a:pt x="9390" y="88273"/>
                </a:lnTo>
                <a:lnTo>
                  <a:pt x="112876" y="75225"/>
                </a:lnTo>
                <a:lnTo>
                  <a:pt x="104122" y="32009"/>
                </a:lnTo>
                <a:lnTo>
                  <a:pt x="0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34486" y="7526161"/>
            <a:ext cx="404096" cy="246517"/>
          </a:xfrm>
          <a:custGeom>
            <a:avLst/>
            <a:gdLst/>
            <a:ahLst/>
            <a:cxnLst/>
            <a:rect l="l" t="t" r="r" b="b"/>
            <a:pathLst>
              <a:path w="404096" h="246517">
                <a:moveTo>
                  <a:pt x="217750" y="0"/>
                </a:moveTo>
                <a:lnTo>
                  <a:pt x="0" y="27652"/>
                </a:lnTo>
                <a:lnTo>
                  <a:pt x="124769" y="246517"/>
                </a:lnTo>
                <a:lnTo>
                  <a:pt x="404096" y="207173"/>
                </a:lnTo>
                <a:lnTo>
                  <a:pt x="234293" y="177736"/>
                </a:lnTo>
                <a:lnTo>
                  <a:pt x="217750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544043" y="7435152"/>
            <a:ext cx="271970" cy="278046"/>
          </a:xfrm>
          <a:custGeom>
            <a:avLst/>
            <a:gdLst/>
            <a:ahLst/>
            <a:cxnLst/>
            <a:rect l="l" t="t" r="r" b="b"/>
            <a:pathLst>
              <a:path w="271970" h="278046">
                <a:moveTo>
                  <a:pt x="271970" y="0"/>
                </a:moveTo>
                <a:lnTo>
                  <a:pt x="0" y="20488"/>
                </a:lnTo>
                <a:lnTo>
                  <a:pt x="2927" y="34745"/>
                </a:lnTo>
                <a:lnTo>
                  <a:pt x="205122" y="96794"/>
                </a:lnTo>
                <a:lnTo>
                  <a:pt x="196792" y="271917"/>
                </a:lnTo>
                <a:lnTo>
                  <a:pt x="238375" y="278046"/>
                </a:lnTo>
                <a:lnTo>
                  <a:pt x="271970" y="0"/>
                </a:lnTo>
                <a:close/>
              </a:path>
            </a:pathLst>
          </a:custGeom>
          <a:solidFill>
            <a:srgbClr val="DEE2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52240" y="7513117"/>
            <a:ext cx="186344" cy="220221"/>
          </a:xfrm>
          <a:custGeom>
            <a:avLst/>
            <a:gdLst/>
            <a:ahLst/>
            <a:cxnLst/>
            <a:rect l="l" t="t" r="r" b="b"/>
            <a:pathLst>
              <a:path w="186344" h="220221">
                <a:moveTo>
                  <a:pt x="103484" y="0"/>
                </a:moveTo>
                <a:lnTo>
                  <a:pt x="0" y="13047"/>
                </a:lnTo>
                <a:lnTo>
                  <a:pt x="16581" y="190793"/>
                </a:lnTo>
                <a:lnTo>
                  <a:pt x="186344" y="220221"/>
                </a:lnTo>
                <a:lnTo>
                  <a:pt x="181220" y="175987"/>
                </a:lnTo>
                <a:lnTo>
                  <a:pt x="137652" y="168697"/>
                </a:lnTo>
                <a:lnTo>
                  <a:pt x="103484" y="0"/>
                </a:lnTo>
                <a:close/>
              </a:path>
            </a:pathLst>
          </a:custGeom>
          <a:solidFill>
            <a:srgbClr val="00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33458" y="7689101"/>
            <a:ext cx="107284" cy="61446"/>
          </a:xfrm>
          <a:custGeom>
            <a:avLst/>
            <a:gdLst/>
            <a:ahLst/>
            <a:cxnLst/>
            <a:rect l="l" t="t" r="r" b="b"/>
            <a:pathLst>
              <a:path w="107284" h="61445">
                <a:moveTo>
                  <a:pt x="0" y="0"/>
                </a:moveTo>
                <a:lnTo>
                  <a:pt x="5126" y="44234"/>
                </a:lnTo>
                <a:lnTo>
                  <a:pt x="105190" y="61445"/>
                </a:lnTo>
                <a:lnTo>
                  <a:pt x="107284" y="17950"/>
                </a:lnTo>
                <a:lnTo>
                  <a:pt x="0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46971" y="7469897"/>
            <a:ext cx="202194" cy="237168"/>
          </a:xfrm>
          <a:custGeom>
            <a:avLst/>
            <a:gdLst/>
            <a:ahLst/>
            <a:cxnLst/>
            <a:rect l="l" t="t" r="r" b="b"/>
            <a:pathLst>
              <a:path w="202194" h="237169">
                <a:moveTo>
                  <a:pt x="0" y="0"/>
                </a:moveTo>
                <a:lnTo>
                  <a:pt x="42920" y="211914"/>
                </a:lnTo>
                <a:lnTo>
                  <a:pt x="193864" y="237169"/>
                </a:lnTo>
                <a:lnTo>
                  <a:pt x="202194" y="62048"/>
                </a:lnTo>
                <a:lnTo>
                  <a:pt x="0" y="0"/>
                </a:lnTo>
                <a:close/>
              </a:path>
            </a:pathLst>
          </a:custGeom>
          <a:solidFill>
            <a:srgbClr val="48BD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85995" y="7543190"/>
            <a:ext cx="14982" cy="15433"/>
          </a:xfrm>
          <a:custGeom>
            <a:avLst/>
            <a:gdLst/>
            <a:ahLst/>
            <a:cxnLst/>
            <a:rect l="l" t="t" r="r" b="b"/>
            <a:pathLst>
              <a:path w="14982" h="15433">
                <a:moveTo>
                  <a:pt x="9544" y="0"/>
                </a:moveTo>
                <a:lnTo>
                  <a:pt x="5408" y="0"/>
                </a:lnTo>
                <a:lnTo>
                  <a:pt x="3647" y="760"/>
                </a:lnTo>
                <a:lnTo>
                  <a:pt x="739" y="3757"/>
                </a:lnTo>
                <a:lnTo>
                  <a:pt x="67" y="5403"/>
                </a:lnTo>
                <a:lnTo>
                  <a:pt x="0" y="9841"/>
                </a:lnTo>
                <a:lnTo>
                  <a:pt x="739" y="11650"/>
                </a:lnTo>
                <a:lnTo>
                  <a:pt x="3628" y="14669"/>
                </a:lnTo>
                <a:lnTo>
                  <a:pt x="5398" y="15433"/>
                </a:lnTo>
                <a:lnTo>
                  <a:pt x="9544" y="15433"/>
                </a:lnTo>
                <a:lnTo>
                  <a:pt x="11314" y="14669"/>
                </a:lnTo>
                <a:lnTo>
                  <a:pt x="11580" y="14395"/>
                </a:lnTo>
                <a:lnTo>
                  <a:pt x="5676" y="14395"/>
                </a:lnTo>
                <a:lnTo>
                  <a:pt x="4123" y="13735"/>
                </a:lnTo>
                <a:lnTo>
                  <a:pt x="1626" y="11137"/>
                </a:lnTo>
                <a:lnTo>
                  <a:pt x="1116" y="9841"/>
                </a:lnTo>
                <a:lnTo>
                  <a:pt x="1191" y="5403"/>
                </a:lnTo>
                <a:lnTo>
                  <a:pt x="1644" y="4305"/>
                </a:lnTo>
                <a:lnTo>
                  <a:pt x="4161" y="1717"/>
                </a:lnTo>
                <a:lnTo>
                  <a:pt x="5676" y="1054"/>
                </a:lnTo>
                <a:lnTo>
                  <a:pt x="11600" y="1054"/>
                </a:lnTo>
                <a:lnTo>
                  <a:pt x="11314" y="760"/>
                </a:lnTo>
                <a:lnTo>
                  <a:pt x="9544" y="0"/>
                </a:lnTo>
                <a:close/>
              </a:path>
              <a:path w="14982" h="15433">
                <a:moveTo>
                  <a:pt x="11600" y="1054"/>
                </a:moveTo>
                <a:lnTo>
                  <a:pt x="9257" y="1054"/>
                </a:lnTo>
                <a:lnTo>
                  <a:pt x="10754" y="1717"/>
                </a:lnTo>
                <a:lnTo>
                  <a:pt x="13284" y="4305"/>
                </a:lnTo>
                <a:lnTo>
                  <a:pt x="13747" y="5403"/>
                </a:lnTo>
                <a:lnTo>
                  <a:pt x="13820" y="9841"/>
                </a:lnTo>
                <a:lnTo>
                  <a:pt x="13284" y="11137"/>
                </a:lnTo>
                <a:lnTo>
                  <a:pt x="10784" y="13735"/>
                </a:lnTo>
                <a:lnTo>
                  <a:pt x="9257" y="14395"/>
                </a:lnTo>
                <a:lnTo>
                  <a:pt x="11580" y="14395"/>
                </a:lnTo>
                <a:lnTo>
                  <a:pt x="14241" y="11650"/>
                </a:lnTo>
                <a:lnTo>
                  <a:pt x="14982" y="9841"/>
                </a:lnTo>
                <a:lnTo>
                  <a:pt x="14920" y="5403"/>
                </a:lnTo>
                <a:lnTo>
                  <a:pt x="14241" y="3757"/>
                </a:lnTo>
                <a:lnTo>
                  <a:pt x="11600" y="1054"/>
                </a:lnTo>
                <a:close/>
              </a:path>
              <a:path w="14982" h="15433">
                <a:moveTo>
                  <a:pt x="4441" y="3435"/>
                </a:moveTo>
                <a:lnTo>
                  <a:pt x="4441" y="11917"/>
                </a:lnTo>
                <a:lnTo>
                  <a:pt x="5922" y="11917"/>
                </a:lnTo>
                <a:lnTo>
                  <a:pt x="5922" y="8569"/>
                </a:lnTo>
                <a:lnTo>
                  <a:pt x="10108" y="8569"/>
                </a:lnTo>
                <a:lnTo>
                  <a:pt x="9964" y="8359"/>
                </a:lnTo>
                <a:lnTo>
                  <a:pt x="9491" y="8068"/>
                </a:lnTo>
                <a:lnTo>
                  <a:pt x="8850" y="7975"/>
                </a:lnTo>
                <a:lnTo>
                  <a:pt x="9359" y="7886"/>
                </a:lnTo>
                <a:lnTo>
                  <a:pt x="9786" y="7757"/>
                </a:lnTo>
                <a:lnTo>
                  <a:pt x="10109" y="7531"/>
                </a:lnTo>
                <a:lnTo>
                  <a:pt x="5922" y="7531"/>
                </a:lnTo>
                <a:lnTo>
                  <a:pt x="5922" y="4457"/>
                </a:lnTo>
                <a:lnTo>
                  <a:pt x="10651" y="4457"/>
                </a:lnTo>
                <a:lnTo>
                  <a:pt x="10445" y="4100"/>
                </a:lnTo>
                <a:lnTo>
                  <a:pt x="9105" y="3548"/>
                </a:lnTo>
                <a:lnTo>
                  <a:pt x="4441" y="3435"/>
                </a:lnTo>
                <a:close/>
              </a:path>
              <a:path w="14982" h="15433">
                <a:moveTo>
                  <a:pt x="10108" y="8569"/>
                </a:moveTo>
                <a:lnTo>
                  <a:pt x="5922" y="8569"/>
                </a:lnTo>
                <a:lnTo>
                  <a:pt x="8347" y="8670"/>
                </a:lnTo>
                <a:lnTo>
                  <a:pt x="9160" y="9159"/>
                </a:lnTo>
                <a:lnTo>
                  <a:pt x="9408" y="9800"/>
                </a:lnTo>
                <a:lnTo>
                  <a:pt x="9491" y="11917"/>
                </a:lnTo>
                <a:lnTo>
                  <a:pt x="10807" y="11795"/>
                </a:lnTo>
                <a:lnTo>
                  <a:pt x="10703" y="9677"/>
                </a:lnTo>
                <a:lnTo>
                  <a:pt x="10570" y="9248"/>
                </a:lnTo>
                <a:lnTo>
                  <a:pt x="10108" y="8569"/>
                </a:lnTo>
                <a:close/>
              </a:path>
              <a:path w="14982" h="15433">
                <a:moveTo>
                  <a:pt x="10651" y="4457"/>
                </a:moveTo>
                <a:lnTo>
                  <a:pt x="5922" y="4457"/>
                </a:lnTo>
                <a:lnTo>
                  <a:pt x="8540" y="4565"/>
                </a:lnTo>
                <a:lnTo>
                  <a:pt x="9272" y="4983"/>
                </a:lnTo>
                <a:lnTo>
                  <a:pt x="9438" y="5403"/>
                </a:lnTo>
                <a:lnTo>
                  <a:pt x="9438" y="6673"/>
                </a:lnTo>
                <a:lnTo>
                  <a:pt x="9160" y="7115"/>
                </a:lnTo>
                <a:lnTo>
                  <a:pt x="8592" y="7331"/>
                </a:lnTo>
                <a:lnTo>
                  <a:pt x="8280" y="7472"/>
                </a:lnTo>
                <a:lnTo>
                  <a:pt x="5922" y="7531"/>
                </a:lnTo>
                <a:lnTo>
                  <a:pt x="10109" y="7531"/>
                </a:lnTo>
                <a:lnTo>
                  <a:pt x="10570" y="7208"/>
                </a:lnTo>
                <a:lnTo>
                  <a:pt x="10850" y="6673"/>
                </a:lnTo>
                <a:lnTo>
                  <a:pt x="10857" y="4813"/>
                </a:lnTo>
                <a:lnTo>
                  <a:pt x="10651" y="4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322473" y="7545695"/>
            <a:ext cx="127832" cy="164912"/>
          </a:xfrm>
          <a:custGeom>
            <a:avLst/>
            <a:gdLst/>
            <a:ahLst/>
            <a:cxnLst/>
            <a:rect l="l" t="t" r="r" b="b"/>
            <a:pathLst>
              <a:path w="127832" h="164912">
                <a:moveTo>
                  <a:pt x="68947" y="0"/>
                </a:moveTo>
                <a:lnTo>
                  <a:pt x="32465" y="14457"/>
                </a:lnTo>
                <a:lnTo>
                  <a:pt x="8388" y="46040"/>
                </a:lnTo>
                <a:lnTo>
                  <a:pt x="0" y="93563"/>
                </a:lnTo>
                <a:lnTo>
                  <a:pt x="2563" y="107298"/>
                </a:lnTo>
                <a:lnTo>
                  <a:pt x="21971" y="141051"/>
                </a:lnTo>
                <a:lnTo>
                  <a:pt x="58219" y="160983"/>
                </a:lnTo>
                <a:lnTo>
                  <a:pt x="91274" y="164912"/>
                </a:lnTo>
                <a:lnTo>
                  <a:pt x="103737" y="163047"/>
                </a:lnTo>
                <a:lnTo>
                  <a:pt x="115912" y="159320"/>
                </a:lnTo>
                <a:lnTo>
                  <a:pt x="127832" y="153391"/>
                </a:lnTo>
                <a:lnTo>
                  <a:pt x="124660" y="133454"/>
                </a:lnTo>
                <a:lnTo>
                  <a:pt x="72520" y="133454"/>
                </a:lnTo>
                <a:lnTo>
                  <a:pt x="59788" y="129012"/>
                </a:lnTo>
                <a:lnTo>
                  <a:pt x="49204" y="121242"/>
                </a:lnTo>
                <a:lnTo>
                  <a:pt x="41161" y="110385"/>
                </a:lnTo>
                <a:lnTo>
                  <a:pt x="36052" y="96682"/>
                </a:lnTo>
                <a:lnTo>
                  <a:pt x="34270" y="80377"/>
                </a:lnTo>
                <a:lnTo>
                  <a:pt x="36150" y="66292"/>
                </a:lnTo>
                <a:lnTo>
                  <a:pt x="74117" y="32054"/>
                </a:lnTo>
                <a:lnTo>
                  <a:pt x="91321" y="30656"/>
                </a:lnTo>
                <a:lnTo>
                  <a:pt x="123287" y="30656"/>
                </a:lnTo>
                <a:lnTo>
                  <a:pt x="120627" y="7565"/>
                </a:lnTo>
                <a:lnTo>
                  <a:pt x="111136" y="3821"/>
                </a:lnTo>
                <a:lnTo>
                  <a:pt x="99912" y="1323"/>
                </a:lnTo>
                <a:lnTo>
                  <a:pt x="86126" y="55"/>
                </a:lnTo>
                <a:lnTo>
                  <a:pt x="68947" y="0"/>
                </a:lnTo>
                <a:close/>
              </a:path>
              <a:path w="127832" h="164912">
                <a:moveTo>
                  <a:pt x="122810" y="121824"/>
                </a:moveTo>
                <a:lnTo>
                  <a:pt x="113474" y="127337"/>
                </a:lnTo>
                <a:lnTo>
                  <a:pt x="102648" y="131143"/>
                </a:lnTo>
                <a:lnTo>
                  <a:pt x="89330" y="133197"/>
                </a:lnTo>
                <a:lnTo>
                  <a:pt x="72520" y="133454"/>
                </a:lnTo>
                <a:lnTo>
                  <a:pt x="124660" y="133454"/>
                </a:lnTo>
                <a:lnTo>
                  <a:pt x="122810" y="121824"/>
                </a:lnTo>
                <a:close/>
              </a:path>
              <a:path w="127832" h="164912">
                <a:moveTo>
                  <a:pt x="123287" y="30656"/>
                </a:moveTo>
                <a:lnTo>
                  <a:pt x="91321" y="30656"/>
                </a:lnTo>
                <a:lnTo>
                  <a:pt x="104424" y="33797"/>
                </a:lnTo>
                <a:lnTo>
                  <a:pt x="115765" y="39287"/>
                </a:lnTo>
                <a:lnTo>
                  <a:pt x="125146" y="46800"/>
                </a:lnTo>
                <a:lnTo>
                  <a:pt x="123287" y="30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68089" y="7693659"/>
            <a:ext cx="103228" cy="0"/>
          </a:xfrm>
          <a:custGeom>
            <a:avLst/>
            <a:gdLst/>
            <a:ahLst/>
            <a:cxnLst/>
            <a:rect l="l" t="t" r="r" b="b"/>
            <a:pathLst>
              <a:path w="103228">
                <a:moveTo>
                  <a:pt x="0" y="0"/>
                </a:moveTo>
                <a:lnTo>
                  <a:pt x="103228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68095" y="7642859"/>
            <a:ext cx="33515" cy="35560"/>
          </a:xfrm>
          <a:custGeom>
            <a:avLst/>
            <a:gdLst/>
            <a:ahLst/>
            <a:cxnLst/>
            <a:rect l="l" t="t" r="r" b="b"/>
            <a:pathLst>
              <a:path w="33515" h="35559">
                <a:moveTo>
                  <a:pt x="0" y="17780"/>
                </a:moveTo>
                <a:lnTo>
                  <a:pt x="33515" y="17780"/>
                </a:lnTo>
              </a:path>
            </a:pathLst>
          </a:custGeom>
          <a:ln w="368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68090" y="7627620"/>
            <a:ext cx="95994" cy="0"/>
          </a:xfrm>
          <a:custGeom>
            <a:avLst/>
            <a:gdLst/>
            <a:ahLst/>
            <a:cxnLst/>
            <a:rect l="l" t="t" r="r" b="b"/>
            <a:pathLst>
              <a:path w="95995">
                <a:moveTo>
                  <a:pt x="0" y="0"/>
                </a:moveTo>
                <a:lnTo>
                  <a:pt x="95995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68095" y="7578094"/>
            <a:ext cx="33515" cy="34288"/>
          </a:xfrm>
          <a:custGeom>
            <a:avLst/>
            <a:gdLst/>
            <a:ahLst/>
            <a:cxnLst/>
            <a:rect l="l" t="t" r="r" b="b"/>
            <a:pathLst>
              <a:path w="33515" h="34290">
                <a:moveTo>
                  <a:pt x="0" y="17144"/>
                </a:moveTo>
                <a:lnTo>
                  <a:pt x="33515" y="17144"/>
                </a:lnTo>
              </a:path>
            </a:pathLst>
          </a:custGeom>
          <a:ln w="3555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468089" y="7562850"/>
            <a:ext cx="101626" cy="0"/>
          </a:xfrm>
          <a:custGeom>
            <a:avLst/>
            <a:gdLst/>
            <a:ahLst/>
            <a:cxnLst/>
            <a:rect l="l" t="t" r="r" b="b"/>
            <a:pathLst>
              <a:path w="101626">
                <a:moveTo>
                  <a:pt x="0" y="0"/>
                </a:moveTo>
                <a:lnTo>
                  <a:pt x="101626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583837" y="7545725"/>
            <a:ext cx="99730" cy="165129"/>
          </a:xfrm>
          <a:custGeom>
            <a:avLst/>
            <a:gdLst/>
            <a:ahLst/>
            <a:cxnLst/>
            <a:rect l="l" t="t" r="r" b="b"/>
            <a:pathLst>
              <a:path w="99731" h="165128">
                <a:moveTo>
                  <a:pt x="2647" y="119543"/>
                </a:moveTo>
                <a:lnTo>
                  <a:pt x="10814" y="158081"/>
                </a:lnTo>
                <a:lnTo>
                  <a:pt x="21764" y="161861"/>
                </a:lnTo>
                <a:lnTo>
                  <a:pt x="35154" y="164313"/>
                </a:lnTo>
                <a:lnTo>
                  <a:pt x="51170" y="165128"/>
                </a:lnTo>
                <a:lnTo>
                  <a:pt x="65620" y="163151"/>
                </a:lnTo>
                <a:lnTo>
                  <a:pt x="78477" y="158640"/>
                </a:lnTo>
                <a:lnTo>
                  <a:pt x="89269" y="151360"/>
                </a:lnTo>
                <a:lnTo>
                  <a:pt x="97528" y="141074"/>
                </a:lnTo>
                <a:lnTo>
                  <a:pt x="99731" y="135402"/>
                </a:lnTo>
                <a:lnTo>
                  <a:pt x="36874" y="135402"/>
                </a:lnTo>
                <a:lnTo>
                  <a:pt x="24245" y="132097"/>
                </a:lnTo>
                <a:lnTo>
                  <a:pt x="12958" y="126587"/>
                </a:lnTo>
                <a:lnTo>
                  <a:pt x="2647" y="119543"/>
                </a:lnTo>
                <a:close/>
              </a:path>
              <a:path w="99731" h="165128">
                <a:moveTo>
                  <a:pt x="41963" y="0"/>
                </a:moveTo>
                <a:lnTo>
                  <a:pt x="7817" y="20536"/>
                </a:lnTo>
                <a:lnTo>
                  <a:pt x="0" y="49096"/>
                </a:lnTo>
                <a:lnTo>
                  <a:pt x="1526" y="60876"/>
                </a:lnTo>
                <a:lnTo>
                  <a:pt x="38156" y="94004"/>
                </a:lnTo>
                <a:lnTo>
                  <a:pt x="57212" y="100456"/>
                </a:lnTo>
                <a:lnTo>
                  <a:pt x="67807" y="107659"/>
                </a:lnTo>
                <a:lnTo>
                  <a:pt x="71514" y="119240"/>
                </a:lnTo>
                <a:lnTo>
                  <a:pt x="67038" y="129018"/>
                </a:lnTo>
                <a:lnTo>
                  <a:pt x="55390" y="134213"/>
                </a:lnTo>
                <a:lnTo>
                  <a:pt x="36874" y="135402"/>
                </a:lnTo>
                <a:lnTo>
                  <a:pt x="99731" y="135402"/>
                </a:lnTo>
                <a:lnTo>
                  <a:pt x="102782" y="127546"/>
                </a:lnTo>
                <a:lnTo>
                  <a:pt x="104560" y="110539"/>
                </a:lnTo>
                <a:lnTo>
                  <a:pt x="102043" y="97890"/>
                </a:lnTo>
                <a:lnTo>
                  <a:pt x="96522" y="87381"/>
                </a:lnTo>
                <a:lnTo>
                  <a:pt x="87647" y="78708"/>
                </a:lnTo>
                <a:lnTo>
                  <a:pt x="75068" y="71566"/>
                </a:lnTo>
                <a:lnTo>
                  <a:pt x="58435" y="65650"/>
                </a:lnTo>
                <a:lnTo>
                  <a:pt x="44292" y="60292"/>
                </a:lnTo>
                <a:lnTo>
                  <a:pt x="36128" y="52291"/>
                </a:lnTo>
                <a:lnTo>
                  <a:pt x="34119" y="38989"/>
                </a:lnTo>
                <a:lnTo>
                  <a:pt x="42568" y="31318"/>
                </a:lnTo>
                <a:lnTo>
                  <a:pt x="60751" y="28748"/>
                </a:lnTo>
                <a:lnTo>
                  <a:pt x="94241" y="28748"/>
                </a:lnTo>
                <a:lnTo>
                  <a:pt x="92826" y="9446"/>
                </a:lnTo>
                <a:lnTo>
                  <a:pt x="84122" y="5178"/>
                </a:lnTo>
                <a:lnTo>
                  <a:pt x="73437" y="2045"/>
                </a:lnTo>
                <a:lnTo>
                  <a:pt x="59732" y="251"/>
                </a:lnTo>
                <a:lnTo>
                  <a:pt x="41963" y="0"/>
                </a:lnTo>
                <a:close/>
              </a:path>
              <a:path w="99731" h="165128">
                <a:moveTo>
                  <a:pt x="94241" y="28748"/>
                </a:moveTo>
                <a:lnTo>
                  <a:pt x="60751" y="28748"/>
                </a:lnTo>
                <a:lnTo>
                  <a:pt x="73062" y="31634"/>
                </a:lnTo>
                <a:lnTo>
                  <a:pt x="84494" y="37110"/>
                </a:lnTo>
                <a:lnTo>
                  <a:pt x="95423" y="44873"/>
                </a:lnTo>
                <a:lnTo>
                  <a:pt x="94241" y="28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0414006" y="8544539"/>
            <a:ext cx="2219959" cy="666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 marR="12699" indent="-4444" algn="ctr">
              <a:lnSpc>
                <a:spcPct val="101200"/>
              </a:lnSpc>
            </a:pPr>
            <a:r>
              <a:rPr sz="1400" spc="-30" dirty="0">
                <a:solidFill>
                  <a:srgbClr val="00882B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882B"/>
                </a:solidFill>
                <a:latin typeface="Arial"/>
                <a:cs typeface="Arial"/>
              </a:rPr>
              <a:t>wa</a:t>
            </a:r>
            <a:r>
              <a:rPr sz="1400" spc="-30" dirty="0">
                <a:solidFill>
                  <a:srgbClr val="00882B"/>
                </a:solidFill>
                <a:latin typeface="Arial"/>
                <a:cs typeface="Arial"/>
              </a:rPr>
              <a:t>r</a:t>
            </a:r>
            <a:r>
              <a:rPr sz="1400" spc="46" dirty="0">
                <a:solidFill>
                  <a:srgbClr val="00882B"/>
                </a:solidFill>
                <a:latin typeface="Arial"/>
                <a:cs typeface="Arial"/>
              </a:rPr>
              <a:t>ded </a:t>
            </a:r>
            <a:r>
              <a:rPr sz="1400" spc="-60" dirty="0">
                <a:latin typeface="Arial"/>
                <a:cs typeface="Arial"/>
              </a:rPr>
              <a:t>CES 2017 Innovation </a:t>
            </a:r>
            <a:r>
              <a:rPr sz="1400" spc="-3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wa</a:t>
            </a:r>
            <a:r>
              <a:rPr sz="1400" spc="-30" dirty="0">
                <a:latin typeface="Arial"/>
                <a:cs typeface="Arial"/>
              </a:rPr>
              <a:t>r</a:t>
            </a:r>
            <a:r>
              <a:rPr sz="1400" spc="36" dirty="0">
                <a:latin typeface="Arial"/>
                <a:cs typeface="Arial"/>
              </a:rPr>
              <a:t>ds Hono</a:t>
            </a:r>
            <a:r>
              <a:rPr sz="1400" spc="-3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ee in </a:t>
            </a:r>
            <a:r>
              <a:rPr sz="1400" spc="20" dirty="0">
                <a:latin typeface="Arial"/>
                <a:cs typeface="Arial"/>
              </a:rPr>
              <a:t>Accessible </a:t>
            </a:r>
            <a:r>
              <a:rPr sz="1400" spc="-25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ech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0359CD06-4340-4ECD-9044-8AA540C2A00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70" y="-245504"/>
            <a:ext cx="5589905" cy="26094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3621809" y="558800"/>
            <a:ext cx="5761193" cy="23596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r>
              <a:rPr lang="en-CA" sz="8000" dirty="0">
                <a:solidFill>
                  <a:srgbClr val="000000"/>
                </a:solidFill>
                <a:latin typeface="Arial"/>
                <a:cs typeface="Arial"/>
              </a:rPr>
              <a:t>The Solution</a:t>
            </a:r>
          </a:p>
          <a:p>
            <a:pPr>
              <a:lnSpc>
                <a:spcPts val="9200"/>
              </a:lnSpc>
            </a:pPr>
            <a:endParaRPr lang="en-CA" sz="8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405" y="2743200"/>
            <a:ext cx="11269303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55"/>
              </a:lnSpc>
            </a:pPr>
            <a:r>
              <a:rPr lang="en-CA" sz="2800" dirty="0">
                <a:latin typeface="Arial"/>
                <a:cs typeface="Arial"/>
              </a:rPr>
              <a:t>•</a:t>
            </a:r>
            <a:r>
              <a:rPr lang="en-CA" sz="3700" dirty="0">
                <a:latin typeface="Arial"/>
                <a:cs typeface="Arial"/>
              </a:rPr>
              <a:t> World’s first complete Touch-Free mobile technology</a:t>
            </a:r>
          </a:p>
          <a:p>
            <a:pPr>
              <a:lnSpc>
                <a:spcPts val="4255"/>
              </a:lnSpc>
            </a:pPr>
            <a:endParaRPr lang="en-CA" sz="3700" dirty="0"/>
          </a:p>
        </p:txBody>
      </p:sp>
      <p:sp>
        <p:nvSpPr>
          <p:cNvPr id="4" name="TextBox 4"/>
          <p:cNvSpPr txBox="1"/>
          <p:nvPr/>
        </p:nvSpPr>
        <p:spPr>
          <a:xfrm>
            <a:off x="1092201" y="3556000"/>
            <a:ext cx="577081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571383" indent="-571383">
              <a:lnSpc>
                <a:spcPts val="4255"/>
              </a:lnSpc>
              <a:buFont typeface="Arial" panose="020B0604020202020204" pitchFamily="34" charset="0"/>
              <a:buChar char="•"/>
            </a:pPr>
            <a:endParaRPr lang="en-CA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3580784"/>
            <a:ext cx="7678737" cy="38600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571383" indent="-571383">
              <a:lnSpc>
                <a:spcPts val="4255"/>
              </a:lnSpc>
              <a:buFont typeface="Arial" panose="020B0604020202020204" pitchFamily="34" charset="0"/>
              <a:buChar char="•"/>
            </a:pPr>
            <a: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  <a:t>An App on The Google Play Store</a:t>
            </a: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383" indent="-571383">
              <a:lnSpc>
                <a:spcPts val="4255"/>
              </a:lnSpc>
              <a:buFont typeface="Arial" panose="020B0604020202020204" pitchFamily="34" charset="0"/>
              <a:buChar char="•"/>
            </a:pPr>
            <a: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  <a:t>Advanced Image Processing</a:t>
            </a: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255"/>
              </a:lnSpc>
            </a:pPr>
            <a: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5740400"/>
            <a:ext cx="6068456" cy="33085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571383" indent="-571383">
              <a:lnSpc>
                <a:spcPts val="4255"/>
              </a:lnSpc>
              <a:buFont typeface="Arial" panose="020B0604020202020204" pitchFamily="34" charset="0"/>
              <a:buChar char="•"/>
            </a:pPr>
            <a: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  <a:t>No Additional Software or </a:t>
            </a:r>
          </a:p>
          <a:p>
            <a:pPr>
              <a:lnSpc>
                <a:spcPts val="4255"/>
              </a:lnSpc>
            </a:pPr>
            <a: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  <a:t>     Hardware Needed</a:t>
            </a: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255"/>
              </a:lnSpc>
            </a:pPr>
            <a:endParaRPr lang="en-CA" sz="37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16000" y="6781800"/>
            <a:ext cx="7070333" cy="28212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endParaRPr lang="en-CA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383" indent="-571383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  <a:t>Full Control of All Smart Phone</a:t>
            </a:r>
          </a:p>
          <a:p>
            <a:pPr>
              <a:lnSpc>
                <a:spcPts val="4400"/>
              </a:lnSpc>
            </a:pPr>
            <a: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  <a:t>     and Tablet Applications</a:t>
            </a:r>
          </a:p>
          <a:p>
            <a:pPr>
              <a:lnSpc>
                <a:spcPts val="4400"/>
              </a:lnSpc>
            </a:pPr>
            <a: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CA" sz="37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CA" sz="37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72" y="3580789"/>
            <a:ext cx="1584063" cy="150203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C9CFE0F-AFE8-44E7-A2FA-17760C1D0AD4}"/>
              </a:ext>
            </a:extLst>
          </p:cNvPr>
          <p:cNvGrpSpPr/>
          <p:nvPr/>
        </p:nvGrpSpPr>
        <p:grpSpPr>
          <a:xfrm>
            <a:off x="1318473" y="5027603"/>
            <a:ext cx="11477864" cy="4417616"/>
            <a:chOff x="1318471" y="5027602"/>
            <a:chExt cx="11477864" cy="44176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4447" y="5027602"/>
              <a:ext cx="4421888" cy="415399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AD0D3F6-9235-4DAD-AC37-41A7427A7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471" y="9045107"/>
              <a:ext cx="11477864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1155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https://www.youtube.com/watch?v=EWC6iis--kY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C2D35420-E367-4C3E-8302-5827DE6BFD0C}"/>
                </a:ext>
              </a:extLst>
            </p:cNvPr>
            <p:cNvSpPr/>
            <p:nvPr/>
          </p:nvSpPr>
          <p:spPr>
            <a:xfrm>
              <a:off x="11607800" y="7848600"/>
              <a:ext cx="1188535" cy="11965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42EC624-3D96-4CA1-AAB6-33849C4C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6400" y="7871765"/>
              <a:ext cx="808906" cy="113684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EB3E231-C3A1-4545-9C60-6DAECA7B7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191" y="193713"/>
            <a:ext cx="884149" cy="1242588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xmlns="" id="{73871CB0-A305-4D77-A682-FC93D981A0C2}"/>
              </a:ext>
            </a:extLst>
          </p:cNvPr>
          <p:cNvSpPr txBox="1"/>
          <p:nvPr/>
        </p:nvSpPr>
        <p:spPr>
          <a:xfrm>
            <a:off x="1592535" y="1772557"/>
            <a:ext cx="9819732" cy="55143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ts val="4255"/>
              </a:lnSpc>
              <a:defRPr sz="2775">
                <a:solidFill>
                  <a:srgbClr val="00872A"/>
                </a:solidFill>
                <a:latin typeface="Arial"/>
                <a:cs typeface="Arial"/>
              </a:defRPr>
            </a:lvl1pPr>
          </a:lstStyle>
          <a:p>
            <a:r>
              <a:rPr lang="en-CA" sz="3100" dirty="0"/>
              <a:t>Privately and independently communicate and interact</a:t>
            </a:r>
          </a:p>
        </p:txBody>
      </p:sp>
    </p:spTree>
    <p:extLst>
      <p:ext uri="{BB962C8B-B14F-4D97-AF65-F5344CB8AC3E}">
        <p14:creationId xmlns:p14="http://schemas.microsoft.com/office/powerpoint/2010/main" val="206861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409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120905" y="558805"/>
            <a:ext cx="9002853" cy="23710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r>
              <a:rPr lang="en-CA" sz="8000" dirty="0">
                <a:solidFill>
                  <a:srgbClr val="000000"/>
                </a:solidFill>
                <a:latin typeface="Arial"/>
                <a:cs typeface="Arial"/>
              </a:rPr>
              <a:t>We solve a problem</a:t>
            </a:r>
          </a:p>
          <a:p>
            <a:pPr>
              <a:lnSpc>
                <a:spcPts val="9200"/>
              </a:lnSpc>
            </a:pPr>
            <a:endParaRPr lang="en-CA" sz="8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7903" y="2641600"/>
            <a:ext cx="9934116" cy="31735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More than 30 million people have been left out of</a:t>
            </a:r>
            <a:r>
              <a:rPr lang="en-CA" sz="3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400" dirty="0">
                <a:solidFill>
                  <a:srgbClr val="000000"/>
                </a:solidFill>
                <a:latin typeface="Times New Roman"/>
              </a:rPr>
            </a:b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the mobile revolution (More than 2 million in</a:t>
            </a:r>
          </a:p>
          <a:p>
            <a:pPr>
              <a:lnSpc>
                <a:spcPts val="4100"/>
              </a:lnSpc>
            </a:pP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    the U.S.)</a:t>
            </a:r>
          </a:p>
          <a:p>
            <a:pPr>
              <a:lnSpc>
                <a:spcPts val="4100"/>
              </a:lnSpc>
            </a:pPr>
            <a:endParaRPr lang="en-CA" sz="3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100"/>
              </a:lnSpc>
            </a:pPr>
            <a:endParaRPr lang="en-CA" sz="3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100"/>
              </a:lnSpc>
            </a:pPr>
            <a:endParaRPr lang="en-CA" sz="3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7900" y="4178300"/>
            <a:ext cx="8547982" cy="26445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en-CA" sz="3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People whose condition denies the use of</a:t>
            </a:r>
            <a:r>
              <a:rPr lang="en-CA" sz="3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400" dirty="0">
                <a:solidFill>
                  <a:srgbClr val="000000"/>
                </a:solidFill>
                <a:latin typeface="Times New Roman"/>
              </a:rPr>
            </a:b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their hands:</a:t>
            </a:r>
          </a:p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en-CA" sz="3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100"/>
              </a:lnSpc>
            </a:pPr>
            <a:endParaRPr lang="en-CA" sz="3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22400" y="5715003"/>
            <a:ext cx="8623855" cy="37024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en-CA" sz="3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Medical conditions: Spinal Cord Injuries,</a:t>
            </a:r>
            <a:r>
              <a:rPr lang="en-CA" sz="3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400" dirty="0">
                <a:solidFill>
                  <a:srgbClr val="000000"/>
                </a:solidFill>
                <a:latin typeface="Times New Roman"/>
              </a:rPr>
            </a:b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ALS, MS, Cerebral Palsy, Parkinson’s and</a:t>
            </a:r>
            <a:r>
              <a:rPr lang="en-CA" sz="3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400" dirty="0">
                <a:solidFill>
                  <a:srgbClr val="000000"/>
                </a:solidFill>
                <a:latin typeface="Times New Roman"/>
              </a:rPr>
            </a:b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more</a:t>
            </a:r>
          </a:p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en-CA" sz="3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en-CA" sz="3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100"/>
              </a:lnSpc>
            </a:pPr>
            <a:endParaRPr lang="en-CA" sz="3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22401" y="7772405"/>
            <a:ext cx="7063814" cy="21156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en-CA" sz="3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105" indent="-457105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Situational conditions: bed-ridden,</a:t>
            </a:r>
            <a:r>
              <a:rPr lang="en-CA" sz="3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400" dirty="0">
                <a:solidFill>
                  <a:srgbClr val="000000"/>
                </a:solidFill>
                <a:latin typeface="Times New Roman"/>
              </a:rPr>
            </a:br>
            <a:r>
              <a:rPr lang="en-CA" sz="3400" dirty="0">
                <a:solidFill>
                  <a:srgbClr val="000000"/>
                </a:solidFill>
                <a:latin typeface="Arial"/>
                <a:cs typeface="Arial"/>
              </a:rPr>
              <a:t>hospitalization, and more</a:t>
            </a:r>
          </a:p>
          <a:p>
            <a:pPr>
              <a:lnSpc>
                <a:spcPts val="4100"/>
              </a:lnSpc>
            </a:pPr>
            <a:endParaRPr lang="en-CA" sz="34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CBB303-5CB2-433D-A597-71D7887F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191" y="193713"/>
            <a:ext cx="884149" cy="12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729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 Network 2010 w logo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T Network 2010 w logo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T Network 2010 w logo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567</Words>
  <Application>Microsoft Office PowerPoint</Application>
  <PresentationFormat>Custom</PresentationFormat>
  <Paragraphs>121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1_AT Network 2010 w logos</vt:lpstr>
      <vt:lpstr>2_AT Network 2010 w logos</vt:lpstr>
      <vt:lpstr>3_AT Network 2010 w logos</vt:lpstr>
      <vt:lpstr>Technical Assistance</vt:lpstr>
      <vt:lpstr>Open Sesame! – A Touch-Free App</vt:lpstr>
      <vt:lpstr>Webinar Logistics</vt:lpstr>
      <vt:lpstr>Webinar Logistics</vt:lpstr>
      <vt:lpstr>Webinar Logistics</vt:lpstr>
      <vt:lpstr>PowerPoint Presentation</vt:lpstr>
      <vt:lpstr>PowerPoint Presentation</vt:lpstr>
      <vt:lpstr>PowerPoint Presentation</vt:lpstr>
      <vt:lpstr>PowerPoint Presentation</vt:lpstr>
      <vt:lpstr>  Demonstration</vt:lpstr>
      <vt:lpstr>Sesame’s Impact </vt:lpstr>
      <vt:lpstr>PowerPoint Presentation</vt:lpstr>
      <vt:lpstr>Recorded Webinar Training</vt:lpstr>
      <vt:lpstr>Webinar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Rowee Benbenishty</dc:creator>
  <cp:lastModifiedBy>Stephen March</cp:lastModifiedBy>
  <cp:revision>36</cp:revision>
  <dcterms:created xsi:type="dcterms:W3CDTF">2017-02-16T13:44:58Z</dcterms:created>
  <dcterms:modified xsi:type="dcterms:W3CDTF">2018-06-29T14:42:12Z</dcterms:modified>
</cp:coreProperties>
</file>